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4" r:id="rId2"/>
    <p:sldId id="258" r:id="rId3"/>
    <p:sldId id="323" r:id="rId4"/>
    <p:sldId id="322" r:id="rId5"/>
    <p:sldId id="270" r:id="rId6"/>
    <p:sldId id="329" r:id="rId7"/>
    <p:sldId id="300" r:id="rId8"/>
    <p:sldId id="330" r:id="rId9"/>
    <p:sldId id="319" r:id="rId10"/>
    <p:sldId id="331" r:id="rId11"/>
    <p:sldId id="305" r:id="rId12"/>
    <p:sldId id="310" r:id="rId13"/>
    <p:sldId id="325" r:id="rId14"/>
    <p:sldId id="285" r:id="rId15"/>
    <p:sldId id="288" r:id="rId16"/>
    <p:sldId id="328" r:id="rId17"/>
    <p:sldId id="286" r:id="rId18"/>
    <p:sldId id="287" r:id="rId19"/>
    <p:sldId id="289" r:id="rId20"/>
    <p:sldId id="290" r:id="rId21"/>
    <p:sldId id="315" r:id="rId22"/>
    <p:sldId id="292" r:id="rId23"/>
    <p:sldId id="317" r:id="rId24"/>
    <p:sldId id="316" r:id="rId25"/>
    <p:sldId id="295" r:id="rId26"/>
    <p:sldId id="304" r:id="rId27"/>
    <p:sldId id="311" r:id="rId28"/>
    <p:sldId id="296" r:id="rId29"/>
    <p:sldId id="321" r:id="rId30"/>
    <p:sldId id="308" r:id="rId31"/>
    <p:sldId id="318" r:id="rId32"/>
    <p:sldId id="312" r:id="rId33"/>
    <p:sldId id="257" r:id="rId3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A0"/>
    <a:srgbClr val="3482E0"/>
    <a:srgbClr val="54D7E0"/>
    <a:srgbClr val="1727E1"/>
    <a:srgbClr val="0000E1"/>
    <a:srgbClr val="000099"/>
    <a:srgbClr val="4F81B5"/>
    <a:srgbClr val="67AB50"/>
    <a:srgbClr val="70B6AD"/>
    <a:srgbClr val="CE3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5" autoAdjust="0"/>
    <p:restoredTop sz="88293" autoAdjust="0"/>
  </p:normalViewPr>
  <p:slideViewPr>
    <p:cSldViewPr snapToGrid="0" snapToObjects="1">
      <p:cViewPr varScale="1">
        <p:scale>
          <a:sx n="84" d="100"/>
          <a:sy n="84" d="100"/>
        </p:scale>
        <p:origin x="540" y="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wloxton:Dropbox:UniSA:PhD:Conferences_talks:ADC%202018:Presentation%20Graph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wloxton:Dropbox:UniSA:PhD:Conferences_talks:ADC%202018:Presentation%20Graphs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wloxton:Dropbox:UniSA:PhD:Conferences_talks:ADC%202018:Presentation%20Graphs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wloxton:Dropbox:UniSA:PhD:Conferences_talks:ADC%202018:Presentation%20Graphs.xlsx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wloxton:Dropbox:UniSA:PhD:Conferences_talks:ADC%202018:Presentation%20Graphs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wloxton:Dropbox:UniSA:PhD:Conferences_talks:ADC%202018:Presentation%20Graphs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wloxton:Dropbox:UniSA:PhD:Conferences_talks:ADC%202018:Presentation%20Graphs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wloxton:Dropbox:UniSA:PhD:Conferences_talks:ADC%202018:Presentation%20Graphs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wloxton:Dropbox:UniSA:PhD:Conferences_talks:ADC%202018:Presentation%20Graphs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wloxton:Dropbox:UniSA:PhD:Conferences_talks:ADC%202018:Presentation%20Graphs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wloxton:Dropbox:UniSA:PhD:Conferences_talks:ADC%202018:Presentation%20Graphs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15882412234601"/>
          <c:y val="9.57542286380869E-2"/>
          <c:w val="0.78931659429605305"/>
          <c:h val="0.73986130757333002"/>
        </c:manualLayout>
      </c:layout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Continuous </c:v>
                </c:pt>
              </c:strCache>
            </c:strRef>
          </c:tx>
          <c:spPr>
            <a:ln w="38100">
              <a:solidFill>
                <a:schemeClr val="tx2">
                  <a:lumMod val="20000"/>
                  <a:lumOff val="80000"/>
                </a:schemeClr>
              </a:solidFill>
            </a:ln>
          </c:spPr>
          <c:marker>
            <c:symbol val="square"/>
            <c:size val="6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Sheet1!$B$9:$D$9</c:f>
                <c:numCache>
                  <c:formatCode>General</c:formatCode>
                  <c:ptCount val="3"/>
                  <c:pt idx="0">
                    <c:v>0.17199999999999999</c:v>
                  </c:pt>
                  <c:pt idx="1">
                    <c:v>0.121</c:v>
                  </c:pt>
                  <c:pt idx="2">
                    <c:v>0.14399999999999999</c:v>
                  </c:pt>
                </c:numCache>
              </c:numRef>
            </c:plus>
            <c:minus>
              <c:numRef>
                <c:f>Sheet1!$B$9:$D$9</c:f>
                <c:numCache>
                  <c:formatCode>General</c:formatCode>
                  <c:ptCount val="3"/>
                  <c:pt idx="0">
                    <c:v>0.17199999999999999</c:v>
                  </c:pt>
                  <c:pt idx="1">
                    <c:v>0.121</c:v>
                  </c:pt>
                  <c:pt idx="2">
                    <c:v>0.14399999999999999</c:v>
                  </c:pt>
                </c:numCache>
              </c:numRef>
            </c:minus>
          </c:errBars>
          <c:cat>
            <c:numRef>
              <c:f>Sheet1!$B$4:$D$4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12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7.5</c:v>
                </c:pt>
                <c:pt idx="1">
                  <c:v>6.8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7C-4FAC-9BF6-EA963C621C03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Intermittent 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circle"/>
            <c:size val="6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Sheet1!$B$10:$D$10</c:f>
                <c:numCache>
                  <c:formatCode>General</c:formatCode>
                  <c:ptCount val="3"/>
                  <c:pt idx="0">
                    <c:v>0.14399999999999999</c:v>
                  </c:pt>
                  <c:pt idx="1">
                    <c:v>0.10199999999999999</c:v>
                  </c:pt>
                  <c:pt idx="2">
                    <c:v>0.122</c:v>
                  </c:pt>
                </c:numCache>
              </c:numRef>
            </c:plus>
            <c:minus>
              <c:numRef>
                <c:f>Sheet1!$B$10:$D$10</c:f>
                <c:numCache>
                  <c:formatCode>General</c:formatCode>
                  <c:ptCount val="3"/>
                  <c:pt idx="0">
                    <c:v>0.14399999999999999</c:v>
                  </c:pt>
                  <c:pt idx="1">
                    <c:v>0.10199999999999999</c:v>
                  </c:pt>
                  <c:pt idx="2">
                    <c:v>0.122</c:v>
                  </c:pt>
                </c:numCache>
              </c:numRef>
            </c:minus>
          </c:errBars>
          <c:cat>
            <c:numRef>
              <c:f>Sheet1!$B$4:$D$4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12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7.2</c:v>
                </c:pt>
                <c:pt idx="1">
                  <c:v>6.6</c:v>
                </c:pt>
                <c:pt idx="2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7C-4FAC-9BF6-EA963C621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159384"/>
        <c:axId val="2144725016"/>
      </c:lineChart>
      <c:catAx>
        <c:axId val="2147159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Months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2144725016"/>
        <c:crosses val="autoZero"/>
        <c:auto val="1"/>
        <c:lblAlgn val="ctr"/>
        <c:lblOffset val="100"/>
        <c:noMultiLvlLbl val="0"/>
      </c:catAx>
      <c:valAx>
        <c:axId val="2144725016"/>
        <c:scaling>
          <c:orientation val="minMax"/>
          <c:max val="7.8"/>
          <c:min val="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is-IS" sz="1400" b="1" i="0" baseline="0">
                    <a:effectLst/>
                  </a:rPr>
                  <a:t>HbA1c (%)</a:t>
                </a:r>
                <a:endParaRPr lang="is-IS" sz="8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2147159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885277010170799"/>
          <c:y val="0.72286299684242095"/>
          <c:w val="0.495627734033246"/>
          <c:h val="9.2976450860309104E-2"/>
        </c:manualLayout>
      </c:layout>
      <c:overlay val="0"/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US" sz="1600" b="1" i="0" u="none" strike="noStrike" baseline="0">
                <a:effectLst/>
              </a:rPr>
              <a:t>Triglycerides</a:t>
            </a:r>
            <a:endParaRPr lang="en-US" sz="1600" b="1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4649122807018"/>
          <c:y val="0.211111111111111"/>
          <c:w val="0.55983128654970804"/>
          <c:h val="0.72870370370370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Sheet1!$P$42</c:f>
              <c:strCache>
                <c:ptCount val="1"/>
                <c:pt idx="0">
                  <c:v>Continuous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u="none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noEndCap val="0"/>
            <c:plus>
              <c:numRef>
                <c:f>Sheet1!$S$45</c:f>
                <c:numCache>
                  <c:formatCode>General</c:formatCode>
                  <c:ptCount val="1"/>
                  <c:pt idx="0">
                    <c:v>0.1</c:v>
                  </c:pt>
                </c:numCache>
              </c:numRef>
            </c:plus>
            <c:minus>
              <c:numRef>
                <c:f>Sheet1!$S$46</c:f>
                <c:numCache>
                  <c:formatCode>General</c:formatCode>
                  <c:ptCount val="1"/>
                  <c:pt idx="0">
                    <c:v>0.1</c:v>
                  </c:pt>
                </c:numCache>
              </c:numRef>
            </c:minus>
          </c:errBars>
          <c:cat>
            <c:strRef>
              <c:f>Sheet1!$U$41</c:f>
              <c:strCache>
                <c:ptCount val="1"/>
                <c:pt idx="0">
                  <c:v>TAG</c:v>
                </c:pt>
              </c:strCache>
            </c:strRef>
          </c:cat>
          <c:val>
            <c:numRef>
              <c:f>Sheet1!$U$42</c:f>
              <c:numCache>
                <c:formatCode>General</c:formatCode>
                <c:ptCount val="1"/>
                <c:pt idx="0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A-4A75-97F7-455EFFAB1E67}"/>
            </c:ext>
          </c:extLst>
        </c:ser>
        <c:ser>
          <c:idx val="1"/>
          <c:order val="1"/>
          <c:tx>
            <c:strRef>
              <c:f>Sheet1!$P$43</c:f>
              <c:strCache>
                <c:ptCount val="1"/>
                <c:pt idx="0">
                  <c:v>Intermittent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noEndCap val="0"/>
            <c:plus>
              <c:numRef>
                <c:f>Sheet1!$S$45</c:f>
                <c:numCache>
                  <c:formatCode>General</c:formatCode>
                  <c:ptCount val="1"/>
                  <c:pt idx="0">
                    <c:v>0.1</c:v>
                  </c:pt>
                </c:numCache>
              </c:numRef>
            </c:plus>
            <c:minus>
              <c:numRef>
                <c:f>Sheet1!$S$46</c:f>
                <c:numCache>
                  <c:formatCode>General</c:formatCode>
                  <c:ptCount val="1"/>
                  <c:pt idx="0">
                    <c:v>0.1</c:v>
                  </c:pt>
                </c:numCache>
              </c:numRef>
            </c:minus>
          </c:errBars>
          <c:cat>
            <c:strRef>
              <c:f>Sheet1!$U$41</c:f>
              <c:strCache>
                <c:ptCount val="1"/>
                <c:pt idx="0">
                  <c:v>TAG</c:v>
                </c:pt>
              </c:strCache>
            </c:strRef>
          </c:cat>
          <c:val>
            <c:numRef>
              <c:f>Sheet1!$U$43</c:f>
              <c:numCache>
                <c:formatCode>General</c:formatCode>
                <c:ptCount val="1"/>
                <c:pt idx="0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A-4A75-97F7-455EFFAB1E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47418760"/>
        <c:axId val="2147421880"/>
      </c:barChart>
      <c:catAx>
        <c:axId val="214741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2147421880"/>
        <c:crosses val="autoZero"/>
        <c:auto val="1"/>
        <c:lblAlgn val="ctr"/>
        <c:lblOffset val="100"/>
        <c:noMultiLvlLbl val="0"/>
      </c:catAx>
      <c:valAx>
        <c:axId val="2147421880"/>
        <c:scaling>
          <c:orientation val="minMax"/>
          <c:min val="-0.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Change in TAG</a:t>
                </a:r>
              </a:p>
            </c:rich>
          </c:tx>
          <c:layout>
            <c:manualLayout>
              <c:xMode val="edge"/>
              <c:yMode val="edge"/>
              <c:x val="2.8572804546220698E-3"/>
              <c:y val="0.243562992125984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7418760"/>
        <c:crosses val="autoZero"/>
        <c:crossBetween val="between"/>
        <c:majorUnit val="0.2"/>
      </c:valAx>
    </c:plotArea>
    <c:legend>
      <c:legendPos val="r"/>
      <c:overlay val="1"/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US" sz="1600" b="1" i="0" u="none" strike="noStrike" baseline="0">
                <a:effectLst/>
              </a:rPr>
              <a:t>Fasting Plasma Glucose</a:t>
            </a:r>
            <a:endParaRPr lang="en-US" sz="1600" b="1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3330090125107"/>
          <c:y val="0.211111111111111"/>
          <c:w val="0.597541332454264"/>
          <c:h val="0.72870370370370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Sheet1!$P$42</c:f>
              <c:strCache>
                <c:ptCount val="1"/>
                <c:pt idx="0">
                  <c:v>Continuous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u="none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noEndCap val="0"/>
            <c:plus>
              <c:numRef>
                <c:f>Sheet1!$Q$45</c:f>
                <c:numCache>
                  <c:formatCode>General</c:formatCode>
                  <c:ptCount val="1"/>
                  <c:pt idx="0">
                    <c:v>0.4</c:v>
                  </c:pt>
                </c:numCache>
              </c:numRef>
            </c:plus>
            <c:minus>
              <c:numRef>
                <c:f>Sheet1!$Q$45</c:f>
                <c:numCache>
                  <c:formatCode>General</c:formatCode>
                  <c:ptCount val="1"/>
                  <c:pt idx="0">
                    <c:v>0.4</c:v>
                  </c:pt>
                </c:numCache>
              </c:numRef>
            </c:minus>
          </c:errBars>
          <c:cat>
            <c:strRef>
              <c:f>Sheet1!$Q$41</c:f>
              <c:strCache>
                <c:ptCount val="1"/>
                <c:pt idx="0">
                  <c:v>FPG</c:v>
                </c:pt>
              </c:strCache>
            </c:strRef>
          </c:cat>
          <c:val>
            <c:numRef>
              <c:f>Sheet1!$Q$42</c:f>
              <c:numCache>
                <c:formatCode>General</c:formatCode>
                <c:ptCount val="1"/>
                <c:pt idx="0">
                  <c:v>-1.3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3-42C8-AD29-22D8AA2AA920}"/>
            </c:ext>
          </c:extLst>
        </c:ser>
        <c:ser>
          <c:idx val="1"/>
          <c:order val="1"/>
          <c:tx>
            <c:strRef>
              <c:f>Sheet1!$P$43</c:f>
              <c:strCache>
                <c:ptCount val="1"/>
                <c:pt idx="0">
                  <c:v>Intermittent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noEndCap val="0"/>
            <c:plus>
              <c:numRef>
                <c:f>Sheet1!$Q$45</c:f>
                <c:numCache>
                  <c:formatCode>General</c:formatCode>
                  <c:ptCount val="1"/>
                  <c:pt idx="0">
                    <c:v>0.4</c:v>
                  </c:pt>
                </c:numCache>
              </c:numRef>
            </c:plus>
            <c:minus>
              <c:numRef>
                <c:f>Sheet1!$Q$45</c:f>
                <c:numCache>
                  <c:formatCode>General</c:formatCode>
                  <c:ptCount val="1"/>
                  <c:pt idx="0">
                    <c:v>0.4</c:v>
                  </c:pt>
                </c:numCache>
              </c:numRef>
            </c:minus>
          </c:errBars>
          <c:cat>
            <c:strRef>
              <c:f>Sheet1!$Q$41</c:f>
              <c:strCache>
                <c:ptCount val="1"/>
                <c:pt idx="0">
                  <c:v>FPG</c:v>
                </c:pt>
              </c:strCache>
            </c:strRef>
          </c:cat>
          <c:val>
            <c:numRef>
              <c:f>Sheet1!$Q$43</c:f>
              <c:numCache>
                <c:formatCode>General</c:formatCode>
                <c:ptCount val="1"/>
                <c:pt idx="0">
                  <c:v>-0.7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43-42C8-AD29-22D8AA2AA9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40440552"/>
        <c:axId val="2140437416"/>
      </c:barChart>
      <c:catAx>
        <c:axId val="214044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2140437416"/>
        <c:crosses val="autoZero"/>
        <c:auto val="1"/>
        <c:lblAlgn val="ctr"/>
        <c:lblOffset val="100"/>
        <c:noMultiLvlLbl val="0"/>
      </c:catAx>
      <c:valAx>
        <c:axId val="2140437416"/>
        <c:scaling>
          <c:orientation val="minMax"/>
          <c:min val="-1.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Change in FPG</a:t>
                </a:r>
              </a:p>
            </c:rich>
          </c:tx>
          <c:layout>
            <c:manualLayout>
              <c:xMode val="edge"/>
              <c:yMode val="edge"/>
              <c:x val="2.8572804546220698E-3"/>
              <c:y val="0.359303732866725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0440552"/>
        <c:crosses val="autoZero"/>
        <c:crossBetween val="between"/>
        <c:majorUnit val="0.2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943544403308669"/>
          <c:y val="5.2713936113355217E-2"/>
          <c:w val="0.66664270833333295"/>
          <c:h val="0.8120682669438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Sheet1!$R$11</c:f>
              <c:strCache>
                <c:ptCount val="1"/>
                <c:pt idx="0">
                  <c:v>Continuous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Sheet1!$S$14:$U$14</c:f>
                <c:numCache>
                  <c:formatCode>General</c:formatCode>
                  <c:ptCount val="3"/>
                  <c:pt idx="0">
                    <c:v>399</c:v>
                  </c:pt>
                  <c:pt idx="1">
                    <c:v>535</c:v>
                  </c:pt>
                  <c:pt idx="2">
                    <c:v>528</c:v>
                  </c:pt>
                </c:numCache>
              </c:numRef>
            </c:plus>
            <c:minus>
              <c:numRef>
                <c:f>Sheet1!$S$14:$U$14</c:f>
                <c:numCache>
                  <c:formatCode>General</c:formatCode>
                  <c:ptCount val="3"/>
                  <c:pt idx="0">
                    <c:v>399</c:v>
                  </c:pt>
                  <c:pt idx="1">
                    <c:v>535</c:v>
                  </c:pt>
                  <c:pt idx="2">
                    <c:v>528</c:v>
                  </c:pt>
                </c:numCache>
              </c:numRef>
            </c:minus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errBars>
          <c:cat>
            <c:numRef>
              <c:f>Sheet1!$S$10:$U$10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12</c:v>
                </c:pt>
              </c:numCache>
            </c:numRef>
          </c:cat>
          <c:val>
            <c:numRef>
              <c:f>Sheet1!$S$11:$U$11</c:f>
              <c:numCache>
                <c:formatCode>General</c:formatCode>
                <c:ptCount val="3"/>
                <c:pt idx="0">
                  <c:v>5889</c:v>
                </c:pt>
                <c:pt idx="1">
                  <c:v>6878</c:v>
                </c:pt>
                <c:pt idx="2">
                  <c:v>7071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0-48D2-9F22-DB97C8541EAE}"/>
            </c:ext>
          </c:extLst>
        </c:ser>
        <c:ser>
          <c:idx val="1"/>
          <c:order val="1"/>
          <c:tx>
            <c:strRef>
              <c:f>Sheet1!$R$12</c:f>
              <c:strCache>
                <c:ptCount val="1"/>
                <c:pt idx="0">
                  <c:v>Intermittent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Sheet1!$S$15:$U$15</c:f>
                <c:numCache>
                  <c:formatCode>General</c:formatCode>
                  <c:ptCount val="3"/>
                  <c:pt idx="0">
                    <c:v>383</c:v>
                  </c:pt>
                  <c:pt idx="1">
                    <c:v>502</c:v>
                  </c:pt>
                  <c:pt idx="2">
                    <c:v>495</c:v>
                  </c:pt>
                </c:numCache>
              </c:numRef>
            </c:plus>
            <c:minus>
              <c:numRef>
                <c:f>Sheet1!$S$15:$U$15</c:f>
                <c:numCache>
                  <c:formatCode>General</c:formatCode>
                  <c:ptCount val="3"/>
                  <c:pt idx="0">
                    <c:v>383</c:v>
                  </c:pt>
                  <c:pt idx="1">
                    <c:v>502</c:v>
                  </c:pt>
                  <c:pt idx="2">
                    <c:v>495</c:v>
                  </c:pt>
                </c:numCache>
              </c:numRef>
            </c:minus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errBars>
          <c:cat>
            <c:numRef>
              <c:f>Sheet1!$S$10:$U$10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12</c:v>
                </c:pt>
              </c:numCache>
            </c:numRef>
          </c:cat>
          <c:val>
            <c:numRef>
              <c:f>Sheet1!$S$12:$U$12</c:f>
              <c:numCache>
                <c:formatCode>General</c:formatCode>
                <c:ptCount val="3"/>
                <c:pt idx="0">
                  <c:v>6799</c:v>
                </c:pt>
                <c:pt idx="1">
                  <c:v>8745</c:v>
                </c:pt>
                <c:pt idx="2">
                  <c:v>7312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B0-48D2-9F22-DB97C8541E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46872632"/>
        <c:axId val="2146867160"/>
      </c:barChart>
      <c:catAx>
        <c:axId val="2146872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Months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6867160"/>
        <c:crosses val="autoZero"/>
        <c:auto val="1"/>
        <c:lblAlgn val="ctr"/>
        <c:lblOffset val="100"/>
        <c:noMultiLvlLbl val="0"/>
      </c:catAx>
      <c:valAx>
        <c:axId val="21468671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800" dirty="0"/>
                  <a:t>Step Count</a:t>
                </a:r>
              </a:p>
            </c:rich>
          </c:tx>
          <c:layout>
            <c:manualLayout>
              <c:xMode val="edge"/>
              <c:yMode val="edge"/>
              <c:x val="2.5430358762290424E-3"/>
              <c:y val="0.350759293993000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68726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HbA1c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&gt;7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Sheet1!$A$100:$B$100</c:f>
              <c:numCache>
                <c:formatCode>General</c:formatCode>
                <c:ptCount val="2"/>
                <c:pt idx="0">
                  <c:v>8.128260869565219</c:v>
                </c:pt>
                <c:pt idx="1">
                  <c:v>7.3152173913043468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B3-4DEE-B961-1E092145EA31}"/>
            </c:ext>
          </c:extLst>
        </c:ser>
        <c:ser>
          <c:idx val="1"/>
          <c:order val="1"/>
          <c:tx>
            <c:v>&lt;7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Sheet1!$A$52:$B$52</c:f>
              <c:numCache>
                <c:formatCode>General</c:formatCode>
                <c:ptCount val="2"/>
                <c:pt idx="0">
                  <c:v>6.2666666666666648</c:v>
                </c:pt>
                <c:pt idx="1">
                  <c:v>6.3392156862745086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B3-4DEE-B961-1E092145E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5650040"/>
        <c:axId val="275338872"/>
      </c:lineChart>
      <c:catAx>
        <c:axId val="3756500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75338872"/>
        <c:crosses val="autoZero"/>
        <c:auto val="1"/>
        <c:lblAlgn val="ctr"/>
        <c:lblOffset val="100"/>
        <c:noMultiLvlLbl val="0"/>
      </c:catAx>
      <c:valAx>
        <c:axId val="275338872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75650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22744855442289"/>
          <c:y val="0.1300326691052984"/>
          <c:w val="0.75699759405074396"/>
          <c:h val="0.74603601633129202"/>
        </c:manualLayout>
      </c:layout>
      <c:lineChart>
        <c:grouping val="standar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Continuous </c:v>
                </c:pt>
              </c:strCache>
            </c:strRef>
          </c:tx>
          <c:spPr>
            <a:ln w="38100">
              <a:solidFill>
                <a:schemeClr val="tx2">
                  <a:lumMod val="20000"/>
                  <a:lumOff val="80000"/>
                </a:schemeClr>
              </a:solidFill>
            </a:ln>
          </c:spPr>
          <c:marker>
            <c:symbol val="square"/>
            <c:size val="6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Sheet1!$B$21:$D$21</c:f>
                <c:numCache>
                  <c:formatCode>General</c:formatCode>
                  <c:ptCount val="3"/>
                  <c:pt idx="0">
                    <c:v>2.0670000000000002</c:v>
                  </c:pt>
                  <c:pt idx="1">
                    <c:v>2.0299999999999998</c:v>
                  </c:pt>
                  <c:pt idx="2">
                    <c:v>2.0699999999999998</c:v>
                  </c:pt>
                </c:numCache>
              </c:numRef>
            </c:plus>
            <c:minus>
              <c:numRef>
                <c:f>Sheet1!$B$21:$D$21</c:f>
                <c:numCache>
                  <c:formatCode>General</c:formatCode>
                  <c:ptCount val="3"/>
                  <c:pt idx="0">
                    <c:v>2.0670000000000002</c:v>
                  </c:pt>
                  <c:pt idx="1">
                    <c:v>2.0299999999999998</c:v>
                  </c:pt>
                  <c:pt idx="2">
                    <c:v>2.0699999999999998</c:v>
                  </c:pt>
                </c:numCache>
              </c:numRef>
            </c:minus>
          </c:errBars>
          <c:cat>
            <c:numRef>
              <c:f>Sheet1!$B$4:$D$4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12</c:v>
                </c:pt>
              </c:numCache>
            </c:numRef>
          </c:cat>
          <c:val>
            <c:numRef>
              <c:f>Sheet1!$B$17:$D$17</c:f>
              <c:numCache>
                <c:formatCode>General</c:formatCode>
                <c:ptCount val="3"/>
                <c:pt idx="0">
                  <c:v>101.6</c:v>
                </c:pt>
                <c:pt idx="1">
                  <c:v>96.2</c:v>
                </c:pt>
                <c:pt idx="2">
                  <c:v>96.5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C2-4AEB-805F-5502F8546C2E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Intermittent 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circle"/>
            <c:size val="6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Sheet1!$B$22:$D$22</c:f>
                <c:numCache>
                  <c:formatCode>General</c:formatCode>
                  <c:ptCount val="3"/>
                  <c:pt idx="0">
                    <c:v>2.238</c:v>
                  </c:pt>
                  <c:pt idx="1">
                    <c:v>2.1030000000000002</c:v>
                  </c:pt>
                  <c:pt idx="2">
                    <c:v>2.218</c:v>
                  </c:pt>
                </c:numCache>
              </c:numRef>
            </c:plus>
            <c:minus>
              <c:numRef>
                <c:f>Sheet1!$B$22:$D$22</c:f>
                <c:numCache>
                  <c:formatCode>General</c:formatCode>
                  <c:ptCount val="3"/>
                  <c:pt idx="0">
                    <c:v>2.238</c:v>
                  </c:pt>
                  <c:pt idx="1">
                    <c:v>2.1030000000000002</c:v>
                  </c:pt>
                  <c:pt idx="2">
                    <c:v>2.218</c:v>
                  </c:pt>
                </c:numCache>
              </c:numRef>
            </c:minus>
          </c:errBars>
          <c:cat>
            <c:numRef>
              <c:f>Sheet1!$B$4:$D$4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12</c:v>
                </c:pt>
              </c:numCache>
            </c:numRef>
          </c:cat>
          <c:val>
            <c:numRef>
              <c:f>Sheet1!$B$18:$D$18</c:f>
              <c:numCache>
                <c:formatCode>General</c:formatCode>
                <c:ptCount val="3"/>
                <c:pt idx="0">
                  <c:v>100.5</c:v>
                </c:pt>
                <c:pt idx="1">
                  <c:v>93.9</c:v>
                </c:pt>
                <c:pt idx="2">
                  <c:v>93.7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C2-4AEB-805F-5502F8546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222552"/>
        <c:axId val="2147228040"/>
      </c:lineChart>
      <c:catAx>
        <c:axId val="2147222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Months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2147228040"/>
        <c:crosses val="autoZero"/>
        <c:auto val="1"/>
        <c:lblAlgn val="ctr"/>
        <c:lblOffset val="100"/>
        <c:noMultiLvlLbl val="0"/>
      </c:catAx>
      <c:valAx>
        <c:axId val="2147228040"/>
        <c:scaling>
          <c:orientation val="minMax"/>
          <c:max val="106"/>
          <c:min val="8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1" i="0" baseline="0" dirty="0">
                    <a:effectLst/>
                  </a:rPr>
                  <a:t>Weight (kg)</a:t>
                </a:r>
                <a:endParaRPr lang="en-US" sz="1400" dirty="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2147222552"/>
        <c:crosses val="autoZero"/>
        <c:crossBetween val="between"/>
        <c:majorUnit val="2"/>
      </c:valAx>
    </c:plotArea>
    <c:legend>
      <c:legendPos val="b"/>
      <c:layout>
        <c:manualLayout>
          <c:xMode val="edge"/>
          <c:yMode val="edge"/>
          <c:x val="0.282741688538933"/>
          <c:y val="0.70794947506561701"/>
          <c:w val="0.495627734033246"/>
          <c:h val="9.2976450860309104E-2"/>
        </c:manualLayout>
      </c:layout>
      <c:overlay val="0"/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en-US" sz="1800" b="1" i="0" u="none" strike="noStrike" baseline="0">
                <a:effectLst/>
              </a:rPr>
              <a:t>Total Fat Mass</a:t>
            </a:r>
            <a:endParaRPr lang="en-US" b="1"/>
          </a:p>
        </c:rich>
      </c:tx>
      <c:layout>
        <c:manualLayout>
          <c:xMode val="edge"/>
          <c:yMode val="edge"/>
          <c:x val="0.25130673195343001"/>
          <c:y val="5.5072174104057797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510296802413601"/>
          <c:y val="0.15851610064180099"/>
          <c:w val="0.62857810766148203"/>
          <c:h val="0.78129907747996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Sheet1!$A$55</c:f>
              <c:strCache>
                <c:ptCount val="1"/>
                <c:pt idx="0">
                  <c:v>Continuous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u="none"/>
                </a:pPr>
                <a:endParaRPr lang="ko-K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Sheet1!$B$45</c:f>
                <c:numCache>
                  <c:formatCode>General</c:formatCode>
                  <c:ptCount val="1"/>
                  <c:pt idx="0">
                    <c:v>0.6</c:v>
                  </c:pt>
                </c:numCache>
              </c:numRef>
            </c:plus>
            <c:minus>
              <c:numRef>
                <c:f>Sheet1!$B$45</c:f>
                <c:numCache>
                  <c:formatCode>General</c:formatCode>
                  <c:ptCount val="1"/>
                  <c:pt idx="0">
                    <c:v>0.6</c:v>
                  </c:pt>
                </c:numCache>
              </c:numRef>
            </c:minus>
            <c:spPr>
              <a:ln>
                <a:solidFill>
                  <a:srgbClr val="FFFFFF">
                    <a:lumMod val="50000"/>
                  </a:srgbClr>
                </a:solidFill>
              </a:ln>
            </c:spPr>
          </c:errBars>
          <c:cat>
            <c:strRef>
              <c:f>Sheet1!$B$54</c:f>
              <c:strCache>
                <c:ptCount val="1"/>
                <c:pt idx="0">
                  <c:v>Total Fat Mass, kg</c:v>
                </c:pt>
              </c:strCache>
            </c:strRef>
          </c:cat>
          <c:val>
            <c:numRef>
              <c:f>Sheet1!$B$55</c:f>
              <c:numCache>
                <c:formatCode>General</c:formatCode>
                <c:ptCount val="1"/>
                <c:pt idx="0">
                  <c:v>-3.4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62-4044-A9A7-8A8BC14DA301}"/>
            </c:ext>
          </c:extLst>
        </c:ser>
        <c:ser>
          <c:idx val="1"/>
          <c:order val="1"/>
          <c:tx>
            <c:strRef>
              <c:f>Sheet1!$A$56</c:f>
              <c:strCache>
                <c:ptCount val="1"/>
                <c:pt idx="0">
                  <c:v>Intermittent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ko-K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Sheet1!$C$45</c:f>
                <c:numCache>
                  <c:formatCode>General</c:formatCode>
                  <c:ptCount val="1"/>
                  <c:pt idx="0">
                    <c:v>0.7</c:v>
                  </c:pt>
                </c:numCache>
              </c:numRef>
            </c:plus>
            <c:minus>
              <c:numRef>
                <c:f>Sheet1!$C$45</c:f>
                <c:numCache>
                  <c:formatCode>General</c:formatCode>
                  <c:ptCount val="1"/>
                  <c:pt idx="0">
                    <c:v>0.7</c:v>
                  </c:pt>
                </c:numCache>
              </c:numRef>
            </c:minus>
            <c:spPr>
              <a:ln>
                <a:solidFill>
                  <a:srgbClr val="FFFFFF">
                    <a:lumMod val="50000"/>
                  </a:srgbClr>
                </a:solidFill>
              </a:ln>
            </c:spPr>
          </c:errBars>
          <c:cat>
            <c:strRef>
              <c:f>Sheet1!$B$54</c:f>
              <c:strCache>
                <c:ptCount val="1"/>
                <c:pt idx="0">
                  <c:v>Total Fat Mass, kg</c:v>
                </c:pt>
              </c:strCache>
            </c:strRef>
          </c:cat>
          <c:val>
            <c:numRef>
              <c:f>Sheet1!$B$56</c:f>
              <c:numCache>
                <c:formatCode>General</c:formatCode>
                <c:ptCount val="1"/>
                <c:pt idx="0">
                  <c:v>-4.7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62-4044-A9A7-8A8BC14DA30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0"/>
        <c:axId val="2144638168"/>
        <c:axId val="2144641288"/>
      </c:barChart>
      <c:catAx>
        <c:axId val="2144638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2144641288"/>
        <c:crosses val="autoZero"/>
        <c:auto val="1"/>
        <c:lblAlgn val="ctr"/>
        <c:lblOffset val="100"/>
        <c:noMultiLvlLbl val="0"/>
      </c:catAx>
      <c:valAx>
        <c:axId val="2144641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Change in Total F</a:t>
                </a:r>
                <a:r>
                  <a:rPr lang="en-US" sz="1100" baseline="0"/>
                  <a:t>M (kg)</a:t>
                </a:r>
                <a:endParaRPr lang="en-US" sz="11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ko-KR"/>
          </a:p>
        </c:txPr>
        <c:crossAx val="2144638168"/>
        <c:crosses val="autoZero"/>
        <c:crossBetween val="between"/>
      </c:valAx>
    </c:plotArea>
    <c:legend>
      <c:legendPos val="r"/>
      <c:overlay val="1"/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en-US" sz="1800" b="1" i="0" u="none" strike="noStrike" baseline="0">
                <a:effectLst/>
              </a:rPr>
              <a:t>Total Fat Free Mass</a:t>
            </a:r>
            <a:endParaRPr lang="en-US" b="1"/>
          </a:p>
        </c:rich>
      </c:tx>
      <c:layout>
        <c:manualLayout>
          <c:xMode val="edge"/>
          <c:yMode val="edge"/>
          <c:x val="0.22267935981907"/>
          <c:y val="4.252978300088440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3512618204864"/>
          <c:y val="0.16487855400721901"/>
          <c:w val="0.61407255206775302"/>
          <c:h val="0.69304151440551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Sheet1!$A$55</c:f>
              <c:strCache>
                <c:ptCount val="1"/>
                <c:pt idx="0">
                  <c:v>Continuous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u="none"/>
                </a:pPr>
                <a:endParaRPr lang="ko-K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Sheet1!$B$46</c:f>
                <c:numCache>
                  <c:formatCode>General</c:formatCode>
                  <c:ptCount val="1"/>
                  <c:pt idx="0">
                    <c:v>0.4</c:v>
                  </c:pt>
                </c:numCache>
              </c:numRef>
            </c:plus>
            <c:minus>
              <c:numRef>
                <c:f>Sheet1!$B$46</c:f>
                <c:numCache>
                  <c:formatCode>General</c:formatCode>
                  <c:ptCount val="1"/>
                  <c:pt idx="0">
                    <c:v>0.4</c:v>
                  </c:pt>
                </c:numCache>
              </c:numRef>
            </c:minus>
            <c:spPr>
              <a:ln>
                <a:solidFill>
                  <a:srgbClr val="FFFFFF">
                    <a:lumMod val="50000"/>
                  </a:srgbClr>
                </a:solidFill>
              </a:ln>
            </c:spPr>
          </c:errBars>
          <c:cat>
            <c:strRef>
              <c:f>Sheet1!$C$54</c:f>
              <c:strCache>
                <c:ptCount val="1"/>
                <c:pt idx="0">
                  <c:v>Total Fat Free Mass, kg</c:v>
                </c:pt>
              </c:strCache>
            </c:strRef>
          </c:cat>
          <c:val>
            <c:numRef>
              <c:f>Sheet1!$C$55</c:f>
              <c:numCache>
                <c:formatCode>General</c:formatCode>
                <c:ptCount val="1"/>
                <c:pt idx="0">
                  <c:v>-1.6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AF-4E95-8181-27A1D9A3DE0F}"/>
            </c:ext>
          </c:extLst>
        </c:ser>
        <c:ser>
          <c:idx val="1"/>
          <c:order val="1"/>
          <c:tx>
            <c:strRef>
              <c:f>Sheet1!$A$56</c:f>
              <c:strCache>
                <c:ptCount val="1"/>
                <c:pt idx="0">
                  <c:v>Intermittent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ko-K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Sheet1!$C$46</c:f>
                <c:numCache>
                  <c:formatCode>General</c:formatCode>
                  <c:ptCount val="1"/>
                  <c:pt idx="0">
                    <c:v>0.4</c:v>
                  </c:pt>
                </c:numCache>
              </c:numRef>
            </c:plus>
            <c:minus>
              <c:numRef>
                <c:f>Sheet1!$C$46</c:f>
                <c:numCache>
                  <c:formatCode>General</c:formatCode>
                  <c:ptCount val="1"/>
                  <c:pt idx="0">
                    <c:v>0.4</c:v>
                  </c:pt>
                </c:numCache>
              </c:numRef>
            </c:minus>
            <c:spPr>
              <a:ln>
                <a:solidFill>
                  <a:srgbClr val="FFFFFF">
                    <a:lumMod val="50000"/>
                  </a:srgbClr>
                </a:solidFill>
              </a:ln>
            </c:spPr>
          </c:errBars>
          <c:cat>
            <c:strRef>
              <c:f>Sheet1!$C$54</c:f>
              <c:strCache>
                <c:ptCount val="1"/>
                <c:pt idx="0">
                  <c:v>Total Fat Free Mass, kg</c:v>
                </c:pt>
              </c:strCache>
            </c:strRef>
          </c:cat>
          <c:val>
            <c:numRef>
              <c:f>Sheet1!$C$56</c:f>
              <c:numCache>
                <c:formatCode>General</c:formatCode>
                <c:ptCount val="1"/>
                <c:pt idx="0">
                  <c:v>-2.1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AF-4E95-8181-27A1D9A3DE0F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0"/>
        <c:axId val="2144569112"/>
        <c:axId val="2144566008"/>
      </c:barChart>
      <c:catAx>
        <c:axId val="2144569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2144566008"/>
        <c:crosses val="autoZero"/>
        <c:auto val="1"/>
        <c:lblAlgn val="ctr"/>
        <c:lblOffset val="100"/>
        <c:noMultiLvlLbl val="0"/>
      </c:catAx>
      <c:valAx>
        <c:axId val="21445660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Change in Total FFM</a:t>
                </a:r>
                <a:r>
                  <a:rPr lang="cs-CZ" sz="1100"/>
                  <a:t> (kg)</a:t>
                </a:r>
                <a:endParaRPr lang="en-US" sz="11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ko-KR"/>
          </a:p>
        </c:txPr>
        <c:crossAx val="2144569112"/>
        <c:crosses val="autoZero"/>
        <c:crossBetween val="between"/>
      </c:valAx>
    </c:plotArea>
    <c:legend>
      <c:legendPos val="r"/>
      <c:overlay val="1"/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7420634920636"/>
          <c:y val="0.10038378036066517"/>
          <c:w val="0.82113906926406899"/>
          <c:h val="0.757725694444445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Continuous </c:v>
                </c:pt>
              </c:strCache>
            </c:strRef>
          </c:tx>
          <c:spPr>
            <a:ln w="38100">
              <a:solidFill>
                <a:schemeClr val="tx2">
                  <a:lumMod val="20000"/>
                  <a:lumOff val="80000"/>
                </a:schemeClr>
              </a:solidFill>
            </a:ln>
          </c:spPr>
          <c:marker>
            <c:symbol val="square"/>
            <c:size val="6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Sheet1!$G$23:$I$23</c:f>
                <c:numCache>
                  <c:formatCode>General</c:formatCode>
                  <c:ptCount val="3"/>
                  <c:pt idx="0">
                    <c:v>2.9</c:v>
                  </c:pt>
                  <c:pt idx="1">
                    <c:v>2.9</c:v>
                  </c:pt>
                  <c:pt idx="2">
                    <c:v>2.9</c:v>
                  </c:pt>
                </c:numCache>
              </c:numRef>
            </c:plus>
            <c:minus>
              <c:numRef>
                <c:f>Sheet1!$G$23:$I$23</c:f>
                <c:numCache>
                  <c:formatCode>General</c:formatCode>
                  <c:ptCount val="3"/>
                  <c:pt idx="0">
                    <c:v>2.9</c:v>
                  </c:pt>
                  <c:pt idx="1">
                    <c:v>2.9</c:v>
                  </c:pt>
                  <c:pt idx="2">
                    <c:v>2.9</c:v>
                  </c:pt>
                </c:numCache>
              </c:numRef>
            </c:minus>
          </c:errBars>
          <c:cat>
            <c:numRef>
              <c:f>Sheet1!$B$4:$D$4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12</c:v>
                </c:pt>
              </c:numCache>
            </c:numRef>
          </c:cat>
          <c:val>
            <c:numRef>
              <c:f>Sheet1!$G$20:$I$20</c:f>
              <c:numCache>
                <c:formatCode>General</c:formatCode>
                <c:ptCount val="3"/>
                <c:pt idx="0">
                  <c:v>101</c:v>
                </c:pt>
                <c:pt idx="1">
                  <c:v>95</c:v>
                </c:pt>
                <c:pt idx="2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13-4864-929E-34443858F344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Intermittent 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circle"/>
            <c:size val="6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Sheet1!$G$24:$I$24</c:f>
                <c:numCache>
                  <c:formatCode>General</c:formatCode>
                  <c:ptCount val="3"/>
                  <c:pt idx="0">
                    <c:v>4.5</c:v>
                  </c:pt>
                  <c:pt idx="1">
                    <c:v>3.8</c:v>
                  </c:pt>
                  <c:pt idx="2">
                    <c:v>4</c:v>
                  </c:pt>
                </c:numCache>
              </c:numRef>
            </c:plus>
            <c:minus>
              <c:numRef>
                <c:f>Sheet1!$G$24:$I$24</c:f>
                <c:numCache>
                  <c:formatCode>General</c:formatCode>
                  <c:ptCount val="3"/>
                  <c:pt idx="0">
                    <c:v>4.5</c:v>
                  </c:pt>
                  <c:pt idx="1">
                    <c:v>3.8</c:v>
                  </c:pt>
                  <c:pt idx="2">
                    <c:v>4</c:v>
                  </c:pt>
                </c:numCache>
              </c:numRef>
            </c:minus>
          </c:errBars>
          <c:cat>
            <c:numRef>
              <c:f>Sheet1!$B$4:$D$4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12</c:v>
                </c:pt>
              </c:numCache>
            </c:numRef>
          </c:cat>
          <c:val>
            <c:numRef>
              <c:f>Sheet1!$G$21:$I$21</c:f>
              <c:numCache>
                <c:formatCode>General</c:formatCode>
                <c:ptCount val="3"/>
                <c:pt idx="0">
                  <c:v>101</c:v>
                </c:pt>
                <c:pt idx="1">
                  <c:v>92</c:v>
                </c:pt>
                <c:pt idx="2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13-4864-929E-34443858F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4469096"/>
        <c:axId val="2144463624"/>
      </c:lineChart>
      <c:catAx>
        <c:axId val="2144469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Months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2144463624"/>
        <c:crosses val="autoZero"/>
        <c:auto val="1"/>
        <c:lblAlgn val="ctr"/>
        <c:lblOffset val="100"/>
        <c:noMultiLvlLbl val="0"/>
      </c:catAx>
      <c:valAx>
        <c:axId val="2144463624"/>
        <c:scaling>
          <c:orientation val="minMax"/>
          <c:max val="106"/>
          <c:min val="8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1" i="0" baseline="0">
                    <a:effectLst/>
                  </a:rPr>
                  <a:t>Weight (kg)</a:t>
                </a:r>
                <a:endParaRPr lang="en-US" sz="14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2144469096"/>
        <c:crosses val="autoZero"/>
        <c:crossBetween val="between"/>
        <c:majorUnit val="2"/>
      </c:valAx>
    </c:plotArea>
    <c:legend>
      <c:legendPos val="b"/>
      <c:layout>
        <c:manualLayout>
          <c:xMode val="edge"/>
          <c:yMode val="edge"/>
          <c:x val="0.29419552669552701"/>
          <c:y val="0.75204658564814797"/>
          <c:w val="0.495627734033246"/>
          <c:h val="9.2976450860309104E-2"/>
        </c:manualLayout>
      </c:layout>
      <c:overlay val="0"/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US" sz="1600" b="1" i="0" u="none" strike="noStrike" baseline="0">
                <a:effectLst/>
              </a:rPr>
              <a:t>Total Cholesterol</a:t>
            </a:r>
            <a:endParaRPr lang="en-US" sz="1600" b="1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1580573183670901"/>
          <c:y val="0.211111111111111"/>
          <c:w val="0.51867470516560898"/>
          <c:h val="0.72870370370370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Sheet1!$P$42</c:f>
              <c:strCache>
                <c:ptCount val="1"/>
                <c:pt idx="0">
                  <c:v>Continuous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u="none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noEndCap val="0"/>
            <c:plus>
              <c:numRef>
                <c:f>Sheet1!$R$45</c:f>
                <c:numCache>
                  <c:formatCode>General</c:formatCode>
                  <c:ptCount val="1"/>
                  <c:pt idx="0">
                    <c:v>0.2</c:v>
                  </c:pt>
                </c:numCache>
              </c:numRef>
            </c:plus>
            <c:minus>
              <c:numRef>
                <c:f>Sheet1!$R$45</c:f>
                <c:numCache>
                  <c:formatCode>General</c:formatCode>
                  <c:ptCount val="1"/>
                  <c:pt idx="0">
                    <c:v>0.2</c:v>
                  </c:pt>
                </c:numCache>
              </c:numRef>
            </c:minus>
          </c:errBars>
          <c:cat>
            <c:strRef>
              <c:f>Sheet1!$R$41</c:f>
              <c:strCache>
                <c:ptCount val="1"/>
                <c:pt idx="0">
                  <c:v>Total Cholesterol</c:v>
                </c:pt>
              </c:strCache>
            </c:strRef>
          </c:cat>
          <c:val>
            <c:numRef>
              <c:f>Sheet1!$R$42</c:f>
              <c:numCache>
                <c:formatCode>General</c:formatCode>
                <c:ptCount val="1"/>
                <c:pt idx="0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9D-4106-9F87-88C3282289F3}"/>
            </c:ext>
          </c:extLst>
        </c:ser>
        <c:ser>
          <c:idx val="1"/>
          <c:order val="1"/>
          <c:tx>
            <c:strRef>
              <c:f>Sheet1!$P$43</c:f>
              <c:strCache>
                <c:ptCount val="1"/>
                <c:pt idx="0">
                  <c:v>Intermittent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noEndCap val="0"/>
            <c:plus>
              <c:numRef>
                <c:f>Sheet1!$R$45</c:f>
                <c:numCache>
                  <c:formatCode>General</c:formatCode>
                  <c:ptCount val="1"/>
                  <c:pt idx="0">
                    <c:v>0.2</c:v>
                  </c:pt>
                </c:numCache>
              </c:numRef>
            </c:plus>
            <c:minus>
              <c:numRef>
                <c:f>Sheet1!$R$45</c:f>
                <c:numCache>
                  <c:formatCode>General</c:formatCode>
                  <c:ptCount val="1"/>
                  <c:pt idx="0">
                    <c:v>0.2</c:v>
                  </c:pt>
                </c:numCache>
              </c:numRef>
            </c:minus>
          </c:errBars>
          <c:cat>
            <c:strRef>
              <c:f>Sheet1!$R$41</c:f>
              <c:strCache>
                <c:ptCount val="1"/>
                <c:pt idx="0">
                  <c:v>Total Cholesterol</c:v>
                </c:pt>
              </c:strCache>
            </c:strRef>
          </c:cat>
          <c:val>
            <c:numRef>
              <c:f>Sheet1!$R$43</c:f>
              <c:numCache>
                <c:formatCode>General</c:formatCode>
                <c:ptCount val="1"/>
                <c:pt idx="0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9D-4106-9F87-88C3282289F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8566744"/>
        <c:axId val="-2138563624"/>
      </c:barChart>
      <c:catAx>
        <c:axId val="-2138566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38563624"/>
        <c:crosses val="autoZero"/>
        <c:auto val="1"/>
        <c:lblAlgn val="ctr"/>
        <c:lblOffset val="100"/>
        <c:noMultiLvlLbl val="0"/>
      </c:catAx>
      <c:valAx>
        <c:axId val="-2138563624"/>
        <c:scaling>
          <c:orientation val="minMax"/>
          <c:min val="-0.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Change in Total Cholesterol</a:t>
                </a:r>
              </a:p>
            </c:rich>
          </c:tx>
          <c:layout>
            <c:manualLayout>
              <c:xMode val="edge"/>
              <c:yMode val="edge"/>
              <c:x val="2.8572804546220698E-3"/>
              <c:y val="0.243562992125984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38566744"/>
        <c:crosses val="autoZero"/>
        <c:crossBetween val="between"/>
        <c:majorUnit val="0.2"/>
      </c:valAx>
    </c:plotArea>
    <c:legend>
      <c:legendPos val="r"/>
      <c:overlay val="1"/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US" sz="1600" b="1" i="0" u="none" strike="noStrike" baseline="0">
                <a:effectLst/>
              </a:rPr>
              <a:t>LDL Cholesterol</a:t>
            </a:r>
            <a:endParaRPr lang="en-US" sz="1600" b="1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1178362573099399"/>
          <c:y val="0.211111111111111"/>
          <c:w val="0.52269678362573102"/>
          <c:h val="0.72870370370370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Sheet1!$P$42</c:f>
              <c:strCache>
                <c:ptCount val="1"/>
                <c:pt idx="0">
                  <c:v>Continuous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u="none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noEndCap val="0"/>
            <c:plus>
              <c:numRef>
                <c:f>Sheet1!$S$45</c:f>
                <c:numCache>
                  <c:formatCode>General</c:formatCode>
                  <c:ptCount val="1"/>
                  <c:pt idx="0">
                    <c:v>0.1</c:v>
                  </c:pt>
                </c:numCache>
              </c:numRef>
            </c:plus>
            <c:minus>
              <c:numRef>
                <c:f>Sheet1!$S$46</c:f>
                <c:numCache>
                  <c:formatCode>General</c:formatCode>
                  <c:ptCount val="1"/>
                  <c:pt idx="0">
                    <c:v>0.1</c:v>
                  </c:pt>
                </c:numCache>
              </c:numRef>
            </c:minus>
          </c:errBars>
          <c:cat>
            <c:strRef>
              <c:f>Sheet1!$S$41</c:f>
              <c:strCache>
                <c:ptCount val="1"/>
                <c:pt idx="0">
                  <c:v>LDL Cholesterol</c:v>
                </c:pt>
              </c:strCache>
            </c:strRef>
          </c:cat>
          <c:val>
            <c:numRef>
              <c:f>Sheet1!$S$42</c:f>
              <c:numCache>
                <c:formatCode>General</c:formatCode>
                <c:ptCount val="1"/>
                <c:pt idx="0">
                  <c:v>-0.4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0-44A6-AA0C-6048D85F18A1}"/>
            </c:ext>
          </c:extLst>
        </c:ser>
        <c:ser>
          <c:idx val="1"/>
          <c:order val="1"/>
          <c:tx>
            <c:strRef>
              <c:f>Sheet1!$P$43</c:f>
              <c:strCache>
                <c:ptCount val="1"/>
                <c:pt idx="0">
                  <c:v>Intermittent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noEndCap val="0"/>
            <c:plus>
              <c:numRef>
                <c:f>Sheet1!$S$45</c:f>
                <c:numCache>
                  <c:formatCode>General</c:formatCode>
                  <c:ptCount val="1"/>
                  <c:pt idx="0">
                    <c:v>0.1</c:v>
                  </c:pt>
                </c:numCache>
              </c:numRef>
            </c:plus>
            <c:minus>
              <c:numRef>
                <c:f>Sheet1!$S$46</c:f>
                <c:numCache>
                  <c:formatCode>General</c:formatCode>
                  <c:ptCount val="1"/>
                  <c:pt idx="0">
                    <c:v>0.1</c:v>
                  </c:pt>
                </c:numCache>
              </c:numRef>
            </c:minus>
          </c:errBars>
          <c:cat>
            <c:strRef>
              <c:f>Sheet1!$S$41</c:f>
              <c:strCache>
                <c:ptCount val="1"/>
                <c:pt idx="0">
                  <c:v>LDL Cholesterol</c:v>
                </c:pt>
              </c:strCache>
            </c:strRef>
          </c:cat>
          <c:val>
            <c:numRef>
              <c:f>Sheet1!$S$43</c:f>
              <c:numCache>
                <c:formatCode>General</c:formatCode>
                <c:ptCount val="1"/>
                <c:pt idx="0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40-44A6-AA0C-6048D85F18A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46110696"/>
        <c:axId val="2146113816"/>
      </c:barChart>
      <c:catAx>
        <c:axId val="214611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2146113816"/>
        <c:crosses val="autoZero"/>
        <c:auto val="1"/>
        <c:lblAlgn val="ctr"/>
        <c:lblOffset val="100"/>
        <c:noMultiLvlLbl val="0"/>
      </c:catAx>
      <c:valAx>
        <c:axId val="2146113816"/>
        <c:scaling>
          <c:orientation val="minMax"/>
          <c:min val="-0.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Change in LDL Cholesterol</a:t>
                </a:r>
              </a:p>
            </c:rich>
          </c:tx>
          <c:layout>
            <c:manualLayout>
              <c:xMode val="edge"/>
              <c:yMode val="edge"/>
              <c:x val="2.8572804546220698E-3"/>
              <c:y val="0.243562992125984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46110696"/>
        <c:crosses val="autoZero"/>
        <c:crossBetween val="between"/>
        <c:majorUnit val="0.2"/>
      </c:valAx>
    </c:plotArea>
    <c:legend>
      <c:legendPos val="r"/>
      <c:overlay val="1"/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en-US" sz="1600" b="1" i="0" u="none" strike="noStrike" baseline="0">
                <a:effectLst/>
              </a:rPr>
              <a:t>HDL Cholesterol</a:t>
            </a:r>
            <a:endParaRPr lang="en-US" sz="1600" b="1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807017543859599"/>
          <c:y val="0.211111111111111"/>
          <c:w val="0.52641023391812902"/>
          <c:h val="0.72870370370370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Sheet1!$P$42</c:f>
              <c:strCache>
                <c:ptCount val="1"/>
                <c:pt idx="0">
                  <c:v>Continuous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134502923976461E-3"/>
                  <c:y val="0.136950833333332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27017543859649"/>
                      <c:h val="0.117474999999999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0C6-46AD-BD91-BA9706E6C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u="none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noEndCap val="0"/>
            <c:plus>
              <c:numRef>
                <c:f>Sheet1!$T$45</c:f>
                <c:numCache>
                  <c:formatCode>General</c:formatCode>
                  <c:ptCount val="1"/>
                  <c:pt idx="0">
                    <c:v>0.05</c:v>
                  </c:pt>
                </c:numCache>
              </c:numRef>
            </c:plus>
            <c:minus>
              <c:numRef>
                <c:f>Sheet1!$T$45</c:f>
                <c:numCache>
                  <c:formatCode>General</c:formatCode>
                  <c:ptCount val="1"/>
                  <c:pt idx="0">
                    <c:v>0.05</c:v>
                  </c:pt>
                </c:numCache>
              </c:numRef>
            </c:minus>
          </c:errBars>
          <c:cat>
            <c:strRef>
              <c:f>Sheet1!$T$41</c:f>
              <c:strCache>
                <c:ptCount val="1"/>
                <c:pt idx="0">
                  <c:v>HDL Cholesterol</c:v>
                </c:pt>
              </c:strCache>
            </c:strRef>
          </c:cat>
          <c:val>
            <c:numRef>
              <c:f>Sheet1!$T$42</c:f>
              <c:numCache>
                <c:formatCode>General</c:formatCode>
                <c:ptCount val="1"/>
                <c:pt idx="0">
                  <c:v>-0.05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C6-46AD-BD91-BA9706E6C866}"/>
            </c:ext>
          </c:extLst>
        </c:ser>
        <c:ser>
          <c:idx val="1"/>
          <c:order val="1"/>
          <c:tx>
            <c:strRef>
              <c:f>Sheet1!$P$43</c:f>
              <c:strCache>
                <c:ptCount val="1"/>
                <c:pt idx="0">
                  <c:v>Intermittent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Sheet1!$T$46</c:f>
                <c:numCache>
                  <c:formatCode>General</c:formatCode>
                  <c:ptCount val="1"/>
                  <c:pt idx="0">
                    <c:v>0.06</c:v>
                  </c:pt>
                </c:numCache>
              </c:numRef>
            </c:plus>
            <c:minus>
              <c:numRef>
                <c:f>Sheet1!$T$46</c:f>
                <c:numCache>
                  <c:formatCode>General</c:formatCode>
                  <c:ptCount val="1"/>
                  <c:pt idx="0">
                    <c:v>0.06</c:v>
                  </c:pt>
                </c:numCache>
              </c:numRef>
            </c:minus>
          </c:errBars>
          <c:cat>
            <c:strRef>
              <c:f>Sheet1!$T$41</c:f>
              <c:strCache>
                <c:ptCount val="1"/>
                <c:pt idx="0">
                  <c:v>HDL Cholesterol</c:v>
                </c:pt>
              </c:strCache>
            </c:strRef>
          </c:cat>
          <c:val>
            <c:numRef>
              <c:f>Sheet1!$T$43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C6-46AD-BD91-BA9706E6C8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38604824"/>
        <c:axId val="-2138606312"/>
      </c:barChart>
      <c:catAx>
        <c:axId val="-213860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-2138606312"/>
        <c:crosses val="autoZero"/>
        <c:auto val="1"/>
        <c:lblAlgn val="ctr"/>
        <c:lblOffset val="100"/>
        <c:noMultiLvlLbl val="0"/>
      </c:catAx>
      <c:valAx>
        <c:axId val="-2138606312"/>
        <c:scaling>
          <c:orientation val="minMax"/>
          <c:min val="-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Change in HDL Cholesterol</a:t>
                </a:r>
              </a:p>
            </c:rich>
          </c:tx>
          <c:layout>
            <c:manualLayout>
              <c:xMode val="edge"/>
              <c:yMode val="edge"/>
              <c:x val="2.8572804546220698E-3"/>
              <c:y val="0.243562992125984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38604824"/>
        <c:crosses val="autoZero"/>
        <c:crossBetween val="between"/>
        <c:majorUnit val="0.2"/>
      </c:valAx>
    </c:plotArea>
    <c:legend>
      <c:legendPos val="r"/>
      <c:overlay val="1"/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F6F4C1-4114-4918-8993-473D0CD5D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1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DB437F-59FE-4A6C-A802-8DC82142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3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28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DB437F-59FE-4A6C-A802-8DC8214269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74B8-EF1F-F048-A9AD-F546D482A8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6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 age 61</a:t>
            </a:r>
          </a:p>
          <a:p>
            <a:r>
              <a:rPr lang="en-US" dirty="0"/>
              <a:t>Mean BMI 36 </a:t>
            </a:r>
          </a:p>
          <a:p>
            <a:r>
              <a:rPr lang="en-US" dirty="0"/>
              <a:t>Mean HbA1c 7.3%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6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73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slight</a:t>
            </a:r>
            <a:r>
              <a:rPr lang="en-US" baseline="0" dirty="0"/>
              <a:t>ly greater change in A1c in the CER group may be explained by the slightly higher A1c at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55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Arial" pitchFamily="-65" charset="0"/>
                <a:cs typeface="Arial" charset="0"/>
              </a:rPr>
              <a:t>0.5% change is considered to be a significant clinical change and is half the expected change achieved by most hypoglycemic drugs.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Arial" pitchFamily="-65" charset="0"/>
                <a:cs typeface="Arial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Arial" charset="0"/>
              <a:ea typeface="Arial" pitchFamily="-65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54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23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70% FM vs. 30% FFM mass</a:t>
            </a:r>
            <a:r>
              <a:rPr lang="en-US" baseline="0" dirty="0"/>
              <a:t> loss was set as acceptable.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36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58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4E74B8-EF1F-F048-A9AD-F546D482A8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92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in steps at 3 </a:t>
            </a:r>
            <a:r>
              <a:rPr lang="en-US" dirty="0" err="1"/>
              <a:t>mths</a:t>
            </a:r>
            <a:r>
              <a:rPr lang="en-US" baseline="0" dirty="0"/>
              <a:t> only accounted for 9% of the weight change.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0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49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8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4E74B8-EF1F-F048-A9AD-F546D482A8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2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DB437F-59FE-4A6C-A802-8DC8214269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8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primarily owing to </a:t>
            </a:r>
            <a:r>
              <a:rPr lang="en-AU" dirty="0" err="1"/>
              <a:t>hypoglycemia</a:t>
            </a:r>
            <a:r>
              <a:rPr lang="en-AU" dirty="0"/>
              <a:t>, after the 38th participant commenced the trial. The new protocol required the</a:t>
            </a:r>
          </a:p>
          <a:p>
            <a:r>
              <a:rPr lang="en-AU" dirty="0"/>
              <a:t>discontinuation of sulfonylureas and insulin for all participants </a:t>
            </a:r>
          </a:p>
          <a:p>
            <a:endParaRPr lang="en-AU" dirty="0"/>
          </a:p>
          <a:p>
            <a:r>
              <a:rPr lang="en-AU" dirty="0"/>
              <a:t>if the baseline HbA1c level was less than 7%(to convert to proportion of total </a:t>
            </a:r>
            <a:r>
              <a:rPr lang="en-AU" dirty="0" err="1"/>
              <a:t>hemoglobin</a:t>
            </a:r>
            <a:r>
              <a:rPr lang="en-AU" dirty="0"/>
              <a:t>, multiply by 0.01). </a:t>
            </a:r>
          </a:p>
          <a:p>
            <a:endParaRPr lang="en-AU" dirty="0"/>
          </a:p>
          <a:p>
            <a:r>
              <a:rPr lang="en-AU" dirty="0"/>
              <a:t>If the HbA1c level was higher than 7%but less than 10%, then sulfonylureas and insulin were discontinued on intermittent</a:t>
            </a:r>
          </a:p>
          <a:p>
            <a:r>
              <a:rPr lang="en-AU" dirty="0"/>
              <a:t>energy restriction days only, and long-acting insulin was discontinued the night before an</a:t>
            </a:r>
          </a:p>
          <a:p>
            <a:r>
              <a:rPr lang="en-AU" dirty="0"/>
              <a:t>intermittent energy restriction day. Medications could be reduced in the continuous energy</a:t>
            </a:r>
          </a:p>
          <a:p>
            <a:r>
              <a:rPr lang="en-AU" dirty="0"/>
              <a:t>restriction diet group depending on dose, at the endocrinologist’s discretion. </a:t>
            </a:r>
          </a:p>
          <a:p>
            <a:endParaRPr lang="en-AU" dirty="0"/>
          </a:p>
          <a:p>
            <a:r>
              <a:rPr lang="en-AU" dirty="0"/>
              <a:t>If the HbA1c level was</a:t>
            </a:r>
          </a:p>
          <a:p>
            <a:r>
              <a:rPr lang="en-AU" dirty="0"/>
              <a:t>higher than 10%, sulfonylurea medications remained unchanged, but long-acting insulin was</a:t>
            </a:r>
          </a:p>
          <a:p>
            <a:r>
              <a:rPr lang="en-AU" dirty="0"/>
              <a:t>decreased by approximately 10 units on intermittent energy restriction diet days only. Although most</a:t>
            </a:r>
          </a:p>
          <a:p>
            <a:r>
              <a:rPr lang="en-AU" dirty="0"/>
              <a:t>participants followed the protocol, the endocrinologist worked with each participant individually to</a:t>
            </a:r>
          </a:p>
          <a:p>
            <a:r>
              <a:rPr lang="en-AU" dirty="0"/>
              <a:t>ensure the best care. In some cases, participants chose not to follow the protocol or preferred to</a:t>
            </a:r>
          </a:p>
          <a:p>
            <a:r>
              <a:rPr lang="en-AU" dirty="0"/>
              <a:t>work with their own medical practitioner for medication adjustment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DB437F-59FE-4A6C-A802-8DC8214269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4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45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participants were randomised 1:1 to treatment groups,</a:t>
            </a:r>
          </a:p>
          <a:p>
            <a:r>
              <a:rPr lang="en-AU" dirty="0"/>
              <a:t>stratified by sex and </a:t>
            </a:r>
            <a:r>
              <a:rPr lang="en-AU" dirty="0" err="1"/>
              <a:t>bodymass</a:t>
            </a:r>
            <a:r>
              <a:rPr lang="en-AU" dirty="0"/>
              <a:t> index (as obese or non-obese).</a:t>
            </a:r>
          </a:p>
          <a:p>
            <a:r>
              <a:rPr lang="en-AU" dirty="0"/>
              <a:t>Participants randomised to the intermittent energy restriction</a:t>
            </a:r>
          </a:p>
          <a:p>
            <a:r>
              <a:rPr lang="en-AU" dirty="0"/>
              <a:t>group followed a diet of 2100 to 2500 kJ/day (500–600 kcal/day)</a:t>
            </a:r>
          </a:p>
          <a:p>
            <a:r>
              <a:rPr lang="en-AU" dirty="0"/>
              <a:t>for 2 days of </a:t>
            </a:r>
            <a:r>
              <a:rPr lang="en-AU" dirty="0" err="1"/>
              <a:t>theweek</a:t>
            </a:r>
            <a:r>
              <a:rPr lang="en-AU" dirty="0"/>
              <a:t> and </a:t>
            </a:r>
            <a:r>
              <a:rPr lang="en-AU" dirty="0" err="1"/>
              <a:t>followedtheir</a:t>
            </a:r>
            <a:r>
              <a:rPr lang="en-AU" dirty="0"/>
              <a:t> usual diet for the other</a:t>
            </a:r>
          </a:p>
          <a:p>
            <a:r>
              <a:rPr lang="en-AU" dirty="0"/>
              <a:t>5 days. Participants in the continuous energy restriction group</a:t>
            </a:r>
          </a:p>
          <a:p>
            <a:r>
              <a:rPr lang="en-AU" dirty="0"/>
              <a:t>followed a diet of 5000 to 6300 kJ/day (1200–1500 kcal/day) (45%</a:t>
            </a:r>
          </a:p>
          <a:p>
            <a:r>
              <a:rPr lang="en-AU" dirty="0"/>
              <a:t>carbohydrate, 30% protein and 25% fat) [15].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DB437F-59FE-4A6C-A802-8DC8214269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6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67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28" y="590550"/>
            <a:ext cx="1288544" cy="1030835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ctrTitle" sz="quarter" hasCustomPrompt="1"/>
          </p:nvPr>
        </p:nvSpPr>
        <p:spPr bwMode="auto">
          <a:xfrm>
            <a:off x="1358089" y="2184400"/>
            <a:ext cx="6437083" cy="843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1366353" y="3332829"/>
            <a:ext cx="6428827" cy="1249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 or delete if not required</a:t>
            </a:r>
          </a:p>
        </p:txBody>
      </p:sp>
    </p:spTree>
    <p:extLst>
      <p:ext uri="{BB962C8B-B14F-4D97-AF65-F5344CB8AC3E}">
        <p14:creationId xmlns:p14="http://schemas.microsoft.com/office/powerpoint/2010/main" val="16813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9358"/>
            <a:ext cx="9144000" cy="871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8" y="4504556"/>
            <a:ext cx="1416826" cy="421143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8290903" cy="6477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2800" b="1" baseline="0">
                <a:solidFill>
                  <a:srgbClr val="0051A0"/>
                </a:solidFill>
              </a:defRPr>
            </a:lvl1pPr>
          </a:lstStyle>
          <a:p>
            <a:pPr lvl="0"/>
            <a:r>
              <a:rPr lang="en-US" dirty="0"/>
              <a:t>Type heading here</a:t>
            </a:r>
            <a:endParaRPr lang="en-A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16209" y="1295405"/>
            <a:ext cx="8280751" cy="250443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baseline="0">
                <a:solidFill>
                  <a:schemeClr val="tx1"/>
                </a:solidFill>
              </a:defRPr>
            </a:lvl1pPr>
            <a:lvl2pPr>
              <a:defRPr sz="1800"/>
            </a:lvl2pPr>
            <a:lvl3pPr marL="1143000" indent="-228600">
              <a:buFont typeface="Arial" panose="020B0604020202020204" pitchFamily="34" charset="0"/>
              <a:buChar char="»"/>
              <a:defRPr sz="1800"/>
            </a:lvl3pPr>
          </a:lstStyle>
          <a:p>
            <a:pPr lvl="0"/>
            <a:r>
              <a:rPr lang="en-US" dirty="0"/>
              <a:t>Type text here</a:t>
            </a:r>
          </a:p>
          <a:p>
            <a:pPr lvl="1"/>
            <a:r>
              <a:rPr lang="en-US" dirty="0"/>
              <a:t>Second level if required</a:t>
            </a:r>
          </a:p>
          <a:p>
            <a:pPr lvl="2"/>
            <a:r>
              <a:rPr lang="en-US" dirty="0"/>
              <a:t>Third level if required</a:t>
            </a:r>
            <a:endParaRPr lang="en-A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Text lef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-1"/>
            <a:ext cx="4573587" cy="42767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i="1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551"/>
            <a:ext cx="9144000" cy="871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8" y="4504556"/>
            <a:ext cx="1416826" cy="421143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38205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2800" b="1">
                <a:solidFill>
                  <a:srgbClr val="0051A0"/>
                </a:solidFill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16209" y="1295405"/>
            <a:ext cx="3810351" cy="251459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Text righ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551"/>
            <a:ext cx="9144000" cy="871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8" y="4504556"/>
            <a:ext cx="1416826" cy="42114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4572000" cy="427355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i="1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to placeholder. Or c</a:t>
            </a:r>
            <a:r>
              <a:rPr lang="en-AU" dirty="0"/>
              <a:t>lick </a:t>
            </a:r>
            <a:br>
              <a:rPr lang="en-AU" dirty="0"/>
            </a:br>
            <a:r>
              <a:rPr lang="en-AU" dirty="0"/>
              <a:t>icon to add.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47577" y="428627"/>
            <a:ext cx="38205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2800" b="1">
                <a:solidFill>
                  <a:srgbClr val="0051A0"/>
                </a:solidFill>
              </a:defRPr>
            </a:lvl1pPr>
          </a:lstStyle>
          <a:p>
            <a:pPr lvl="0"/>
            <a:r>
              <a:rPr lang="en-US" dirty="0"/>
              <a:t>Type heading</a:t>
            </a:r>
            <a:endParaRPr lang="en-A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47569" y="1295405"/>
            <a:ext cx="3810351" cy="251459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Type text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33627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4000" cy="426481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i="1" baseline="0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 dirty="0"/>
              <a:t>to placeholder. </a:t>
            </a:r>
          </a:p>
          <a:p>
            <a:r>
              <a:rPr lang="en-US" dirty="0"/>
              <a:t>Or c</a:t>
            </a:r>
            <a:r>
              <a:rPr lang="en-AU" dirty="0"/>
              <a:t>lick icon to add.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391"/>
            <a:ext cx="9144000" cy="871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8" y="4504556"/>
            <a:ext cx="1416826" cy="4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415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: heading and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47587"/>
            <a:ext cx="9144000" cy="301723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i="1" baseline="0">
                <a:solidFill>
                  <a:srgbClr val="E632C0"/>
                </a:solidFill>
              </a:defRPr>
            </a:lvl1pPr>
          </a:lstStyle>
          <a:p>
            <a:r>
              <a:rPr lang="en-US" dirty="0"/>
              <a:t>Drag or insert image/chart/table </a:t>
            </a:r>
          </a:p>
          <a:p>
            <a:r>
              <a:rPr lang="en-US" dirty="0"/>
              <a:t>to placeholder. </a:t>
            </a:r>
          </a:p>
          <a:p>
            <a:r>
              <a:rPr lang="en-US" dirty="0"/>
              <a:t>Or c</a:t>
            </a:r>
            <a:r>
              <a:rPr lang="en-AU" dirty="0"/>
              <a:t>lick icon to add.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8391"/>
            <a:ext cx="9144000" cy="871537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6217" y="428627"/>
            <a:ext cx="8290903" cy="647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2800" b="1" baseline="0">
                <a:solidFill>
                  <a:srgbClr val="0051A0"/>
                </a:solidFill>
              </a:defRPr>
            </a:lvl1pPr>
          </a:lstStyle>
          <a:p>
            <a:pPr lvl="0"/>
            <a:r>
              <a:rPr lang="en-US" dirty="0"/>
              <a:t>Type heading here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8" y="4504556"/>
            <a:ext cx="1416826" cy="42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071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4" y="904205"/>
            <a:ext cx="2084432" cy="1667545"/>
          </a:xfrm>
          <a:prstGeom prst="rect">
            <a:avLst/>
          </a:prstGeom>
        </p:spPr>
      </p:pic>
      <p:pic>
        <p:nvPicPr>
          <p:cNvPr id="6" name="Picture 5" descr="UniSA New Portrait 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4" y="904205"/>
            <a:ext cx="2084432" cy="1667545"/>
          </a:xfrm>
          <a:prstGeom prst="rect">
            <a:avLst/>
          </a:prstGeom>
        </p:spPr>
      </p:pic>
      <p:sp>
        <p:nvSpPr>
          <p:cNvPr id="9" name="Rectangle 11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1366353" y="3332829"/>
            <a:ext cx="6428827" cy="1249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text or delete if not required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4243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7717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2971800" y="290514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1" r:id="rId3"/>
    <p:sldLayoutId id="2147483654" r:id="rId4"/>
    <p:sldLayoutId id="2147483659" r:id="rId5"/>
    <p:sldLayoutId id="2147483660" r:id="rId6"/>
    <p:sldLayoutId id="2147483649" r:id="rId7"/>
    <p:sldLayoutId id="2147483662" r:id="rId8"/>
    <p:sldLayoutId id="2147483663" r:id="rId9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-65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-65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-65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65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44710" y="2103933"/>
            <a:ext cx="6866673" cy="843280"/>
          </a:xfrm>
        </p:spPr>
        <p:txBody>
          <a:bodyPr/>
          <a:lstStyle/>
          <a:p>
            <a:r>
              <a:rPr lang="en-US" sz="2500" dirty="0"/>
              <a:t>The effects of intermittent compared with continuous energy restriction on glycaemic control in type 2 diabetes.</a:t>
            </a:r>
          </a:p>
        </p:txBody>
      </p:sp>
      <p:sp>
        <p:nvSpPr>
          <p:cNvPr id="4" name="Subtitle 9"/>
          <p:cNvSpPr>
            <a:spLocks noGrp="1"/>
          </p:cNvSpPr>
          <p:nvPr>
            <p:ph type="subTitle" sz="quarter" idx="1"/>
          </p:nvPr>
        </p:nvSpPr>
        <p:spPr>
          <a:xfrm>
            <a:off x="931331" y="3253175"/>
            <a:ext cx="7293429" cy="983395"/>
          </a:xfrm>
        </p:spPr>
        <p:txBody>
          <a:bodyPr/>
          <a:lstStyle/>
          <a:p>
            <a:r>
              <a:rPr lang="en-AU" sz="1600" b="1" dirty="0"/>
              <a:t>Sharayah Carter</a:t>
            </a:r>
            <a:r>
              <a:rPr lang="en-AU" sz="1600" b="1" baseline="30000" dirty="0"/>
              <a:t>1</a:t>
            </a:r>
            <a:r>
              <a:rPr lang="en-AU" sz="1600" b="1" dirty="0"/>
              <a:t>, Peter Clifton</a:t>
            </a:r>
            <a:r>
              <a:rPr lang="en-AU" sz="1600" b="1" baseline="30000" dirty="0"/>
              <a:t>1</a:t>
            </a:r>
            <a:r>
              <a:rPr lang="en-AU" sz="1600" b="1" dirty="0"/>
              <a:t>, Jennifer Keogh</a:t>
            </a:r>
            <a:r>
              <a:rPr lang="en-AU" sz="1600" b="1" baseline="30000" dirty="0"/>
              <a:t>1</a:t>
            </a:r>
            <a:r>
              <a:rPr lang="en-AU" sz="1600" b="1" dirty="0"/>
              <a:t> </a:t>
            </a:r>
            <a:endParaRPr lang="en-AU" sz="1600" b="1" baseline="30000" dirty="0"/>
          </a:p>
          <a:p>
            <a:r>
              <a:rPr lang="en-AU" sz="1400" i="1" baseline="30000" dirty="0"/>
              <a:t>1</a:t>
            </a:r>
            <a:r>
              <a:rPr lang="en-AU" sz="1400" i="1" dirty="0"/>
              <a:t> School of Pharmacy and Medical Sciences, University of South Australia</a:t>
            </a:r>
          </a:p>
          <a:p>
            <a:endParaRPr lang="en-AU" sz="1400" i="1" baseline="30000" dirty="0"/>
          </a:p>
          <a:p>
            <a:endParaRPr lang="en-AU" sz="1400" i="1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983776" y="4189393"/>
            <a:ext cx="7297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Presenter : Assistant Professor Yoona Kim</a:t>
            </a:r>
            <a:r>
              <a:rPr lang="en-US" altLang="ko-KR" sz="1600" b="1" baseline="30000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altLang="ko-KR" sz="1400" i="1" baseline="30000" dirty="0">
                <a:solidFill>
                  <a:schemeClr val="bg1"/>
                </a:solidFill>
              </a:rPr>
              <a:t>2</a:t>
            </a:r>
            <a:r>
              <a:rPr lang="en-US" altLang="ko-KR" sz="1400" i="1" dirty="0">
                <a:solidFill>
                  <a:schemeClr val="bg1"/>
                </a:solidFill>
              </a:rPr>
              <a:t> Department of Food and Nutrition, </a:t>
            </a:r>
            <a:r>
              <a:rPr lang="en-US" altLang="ko-KR" sz="1400" i="1" dirty="0" err="1">
                <a:solidFill>
                  <a:schemeClr val="bg1"/>
                </a:solidFill>
              </a:rPr>
              <a:t>Gyeongsang</a:t>
            </a:r>
            <a:r>
              <a:rPr lang="en-US" altLang="ko-KR" sz="1400" i="1" dirty="0">
                <a:solidFill>
                  <a:schemeClr val="bg1"/>
                </a:solidFill>
              </a:rPr>
              <a:t> National University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66568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7524AF-083C-489C-B7E1-65E1EDEE99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548" y="168567"/>
            <a:ext cx="8290903" cy="647700"/>
          </a:xfrm>
        </p:spPr>
        <p:txBody>
          <a:bodyPr/>
          <a:lstStyle/>
          <a:p>
            <a:r>
              <a:rPr lang="en-US" dirty="0"/>
              <a:t> Modified Medication Protocol</a:t>
            </a:r>
          </a:p>
        </p:txBody>
      </p:sp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2DB1A014-E25E-40D7-89FD-4624DC5B1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838992"/>
              </p:ext>
            </p:extLst>
          </p:nvPr>
        </p:nvGraphicFramePr>
        <p:xfrm>
          <a:off x="436880" y="1690968"/>
          <a:ext cx="8352278" cy="294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039">
                  <a:extLst>
                    <a:ext uri="{9D8B030D-6E8A-4147-A177-3AD203B41FA5}">
                      <a16:colId xmlns:a16="http://schemas.microsoft.com/office/drawing/2014/main" val="2688385749"/>
                    </a:ext>
                  </a:extLst>
                </a:gridCol>
                <a:gridCol w="2245057">
                  <a:extLst>
                    <a:ext uri="{9D8B030D-6E8A-4147-A177-3AD203B41FA5}">
                      <a16:colId xmlns:a16="http://schemas.microsoft.com/office/drawing/2014/main" val="2585161027"/>
                    </a:ext>
                  </a:extLst>
                </a:gridCol>
                <a:gridCol w="4681182">
                  <a:extLst>
                    <a:ext uri="{9D8B030D-6E8A-4147-A177-3AD203B41FA5}">
                      <a16:colId xmlns:a16="http://schemas.microsoft.com/office/drawing/2014/main" val="1954472278"/>
                    </a:ext>
                  </a:extLst>
                </a:gridCol>
              </a:tblGrid>
              <a:tr h="396492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HbA1c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OHA</a:t>
                      </a:r>
                    </a:p>
                    <a:p>
                      <a:pPr algn="ctr"/>
                      <a:r>
                        <a:rPr lang="en-AU" sz="1400" dirty="0"/>
                        <a:t>(</a:t>
                      </a:r>
                      <a:r>
                        <a:rPr lang="en-AU" sz="1400" dirty="0" err="1"/>
                        <a:t>Sulphonylureas</a:t>
                      </a:r>
                      <a:r>
                        <a:rPr lang="en-AU" sz="1400" dirty="0"/>
                        <a:t>)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i="0" u="none" strike="noStrike" baseline="0" dirty="0">
                          <a:latin typeface="Arial-BoldMT"/>
                        </a:rPr>
                        <a:t>Insulin</a:t>
                      </a:r>
                      <a:endParaRPr lang="en-AU" sz="14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833529"/>
                  </a:ext>
                </a:extLst>
              </a:tr>
              <a:tr h="416639">
                <a:tc>
                  <a:txBody>
                    <a:bodyPr/>
                    <a:lstStyle/>
                    <a:p>
                      <a:pPr algn="ctr"/>
                      <a:r>
                        <a:rPr lang="en-AU" sz="1200" b="0" dirty="0"/>
                        <a:t>&lt; 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 b="0" dirty="0"/>
                        <a:t>Discontinue at baseline for both 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 b="0" dirty="0"/>
                        <a:t>Discontinue at baseline for both groups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054056"/>
                  </a:ext>
                </a:extLst>
              </a:tr>
              <a:tr h="416639">
                <a:tc>
                  <a:txBody>
                    <a:bodyPr/>
                    <a:lstStyle/>
                    <a:p>
                      <a:pPr algn="ctr"/>
                      <a:r>
                        <a:rPr lang="en-AU" sz="1200" b="0" dirty="0"/>
                        <a:t>&gt; 7-10%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 b="0" dirty="0"/>
                        <a:t>Discontinue on IER</a:t>
                      </a:r>
                    </a:p>
                    <a:p>
                      <a:r>
                        <a:rPr lang="en-AU" sz="1200" b="0" dirty="0"/>
                        <a:t>days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 b="0" dirty="0"/>
                        <a:t>-IER: Discontinued on IER days only and</a:t>
                      </a:r>
                    </a:p>
                    <a:p>
                      <a:r>
                        <a:rPr lang="en-AU" sz="1200" b="0" dirty="0"/>
                        <a:t> long-acting insulin discontinued the night before IER day. </a:t>
                      </a:r>
                    </a:p>
                    <a:p>
                      <a:endParaRPr lang="en-AU" sz="1200" b="0" dirty="0"/>
                    </a:p>
                    <a:p>
                      <a:pPr lvl="1"/>
                      <a:r>
                        <a:rPr lang="en-AU" sz="1200" b="0" dirty="0"/>
                        <a:t>Insulin was resumed until a full day’s</a:t>
                      </a:r>
                    </a:p>
                    <a:p>
                      <a:pPr lvl="1"/>
                      <a:r>
                        <a:rPr lang="en-AU" sz="1200" b="0" dirty="0"/>
                        <a:t>caloric intake was planned (if taken in the morning)</a:t>
                      </a:r>
                    </a:p>
                    <a:p>
                      <a:pPr lvl="1"/>
                      <a:r>
                        <a:rPr lang="en-AU" sz="1200" b="0" dirty="0"/>
                        <a:t>or achieved (if taken in the evening).</a:t>
                      </a:r>
                    </a:p>
                    <a:p>
                      <a:endParaRPr lang="en-AU" sz="1200" b="0" dirty="0"/>
                    </a:p>
                    <a:p>
                      <a:r>
                        <a:rPr lang="en-AU" sz="1200" b="0" dirty="0"/>
                        <a:t>-CER: Reduce by ~10 units/day on CER days depending on dose.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5422401"/>
                  </a:ext>
                </a:extLst>
              </a:tr>
              <a:tr h="416639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/>
                        <a:t>&gt; 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Remain unchanged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Reduce by ~10 units/day on IER days only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8017298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78E11C7D-2AF3-4722-A512-2C0433B4C595}"/>
              </a:ext>
            </a:extLst>
          </p:cNvPr>
          <p:cNvSpPr/>
          <p:nvPr/>
        </p:nvSpPr>
        <p:spPr>
          <a:xfrm>
            <a:off x="426548" y="644528"/>
            <a:ext cx="8548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Primarily owing to </a:t>
            </a:r>
            <a:r>
              <a:rPr lang="en-A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hypoglycemia</a:t>
            </a: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, after the 38th participant commenced the trial, the</a:t>
            </a:r>
          </a:p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new protocol required the discontinuation of sulfonylureas and insulin for all participants.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DC121-4CFD-4FCA-A285-BCF203806B98}"/>
              </a:ext>
            </a:extLst>
          </p:cNvPr>
          <p:cNvSpPr txBox="1"/>
          <p:nvPr/>
        </p:nvSpPr>
        <p:spPr>
          <a:xfrm>
            <a:off x="4865828" y="4943438"/>
            <a:ext cx="3861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000" dirty="0">
                <a:latin typeface="Calibri" panose="020F0502020204030204" pitchFamily="34" charset="0"/>
                <a:cs typeface="Calibri" panose="020F0502020204030204" pitchFamily="34" charset="0"/>
              </a:rPr>
              <a:t>IER, intermittent energy restriction; CER, continuous energy restriction</a:t>
            </a:r>
          </a:p>
        </p:txBody>
      </p:sp>
    </p:spTree>
    <p:extLst>
      <p:ext uri="{BB962C8B-B14F-4D97-AF65-F5344CB8AC3E}">
        <p14:creationId xmlns:p14="http://schemas.microsoft.com/office/powerpoint/2010/main" val="13316049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41264" y="415119"/>
            <a:ext cx="8290903" cy="647700"/>
          </a:xfrm>
        </p:spPr>
        <p:txBody>
          <a:bodyPr/>
          <a:lstStyle/>
          <a:p>
            <a:pPr algn="ctr"/>
            <a:r>
              <a:rPr lang="en-US" dirty="0"/>
              <a:t>Glycaemic Events - &lt;4 or &gt;10 mmol/L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6209" y="1295405"/>
            <a:ext cx="8280751" cy="278527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35% of participants (16 of 46) using relevant medications experienced unwanted glycaemic events after the first 2 weeks of treatment with no difference between groups. 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791832" y="2688043"/>
            <a:ext cx="7529504" cy="191068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6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6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17% hypos: 2.0 [1.0] events CER vs. 2.5 [0.8] events IER (p=0.74)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82E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22%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82E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hypers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82E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4.0 [0.6] events CER vs. 5.6 [2.0] events IER (p=0.47)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Hypos at all levels of HbA1c -more in &gt;8.5% group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23/46 had med changes; in this group 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hypers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3 hypos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482E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22268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855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16545" y="249501"/>
            <a:ext cx="8290903" cy="647700"/>
          </a:xfrm>
        </p:spPr>
        <p:txBody>
          <a:bodyPr/>
          <a:lstStyle/>
          <a:p>
            <a:r>
              <a:rPr lang="en-US" dirty="0"/>
              <a:t>Methods : RCT Dietary Intervention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930" y="1151469"/>
            <a:ext cx="8593567" cy="2723513"/>
          </a:xfrm>
        </p:spPr>
        <p:txBody>
          <a:bodyPr/>
          <a:lstStyle/>
          <a:p>
            <a:pPr marL="0" indent="0">
              <a:lnSpc>
                <a:spcPct val="140000"/>
              </a:lnSpc>
              <a:buNone/>
            </a:pPr>
            <a:r>
              <a:rPr lang="en-AU" sz="1600" dirty="0"/>
              <a:t>Participants were randomised 1:1 to treatment groups, stratified by sex and BMI. 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AU" sz="1600" dirty="0"/>
              <a:t>Participants randomised to the intermittent energy restriction group followed a diet of 2100 to 2500 kJ/day (500–600 kcal/day) for 2 days of the week and followed their usual diet for the other 5 days. 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n-AU" sz="1600" dirty="0"/>
              <a:t>Participants in the continuous energy restriction group followed a diet of 5000 to 6300 kJ/day (1200–1500 kcal/day) (45% carbohydrate, 30% protein and 25% fat)’</a:t>
            </a:r>
          </a:p>
          <a:p>
            <a:pPr marL="0" indent="0">
              <a:lnSpc>
                <a:spcPct val="140000"/>
              </a:lnSpc>
              <a:buNone/>
            </a:pPr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6752444" y="38481"/>
            <a:ext cx="2328787" cy="1172819"/>
            <a:chOff x="6752444" y="13509"/>
            <a:chExt cx="2328787" cy="1172819"/>
          </a:xfrm>
        </p:grpSpPr>
        <p:pic>
          <p:nvPicPr>
            <p:cNvPr id="9" name="Picture 8" descr="c250c3fdfce63eb8eac332414a50d6cd-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3" t="602" r="59433" b="77132"/>
            <a:stretch/>
          </p:blipFill>
          <p:spPr>
            <a:xfrm>
              <a:off x="6752444" y="13509"/>
              <a:ext cx="1214478" cy="7614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126555" y="709274"/>
              <a:ext cx="19546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DAILY DIET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1380" y="355331"/>
              <a:ext cx="47606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chemeClr val="bg2">
                      <a:lumMod val="50000"/>
                    </a:schemeClr>
                  </a:solidFill>
                </a:rPr>
                <a:t>vs.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B89B7F16-990A-400B-8749-BA199EED571D}"/>
              </a:ext>
            </a:extLst>
          </p:cNvPr>
          <p:cNvSpPr/>
          <p:nvPr/>
        </p:nvSpPr>
        <p:spPr>
          <a:xfrm>
            <a:off x="702578" y="3844227"/>
            <a:ext cx="7738844" cy="100572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the long-term effects:</a:t>
            </a:r>
          </a:p>
          <a:p>
            <a:pPr marL="457200" lvl="0" indent="-45720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Intermittent restriction (2100-2500kJ) for </a:t>
            </a:r>
            <a:r>
              <a:rPr lang="en-US" sz="1400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2d/</a:t>
            </a:r>
            <a:r>
              <a:rPr lang="en-US" sz="1400" b="1" i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wk</a:t>
            </a:r>
            <a:r>
              <a:rPr lang="en-US" sz="1400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usual diet 5d/</a:t>
            </a:r>
            <a:r>
              <a:rPr lang="en-US" sz="1400" b="1" i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wk</a:t>
            </a:r>
            <a:r>
              <a:rPr lang="en-US" sz="1400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(5:2). </a:t>
            </a:r>
          </a:p>
          <a:p>
            <a:pPr marL="457200" lvl="0" indent="-45720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restriction (5000-6300kJ) </a:t>
            </a:r>
            <a:r>
              <a:rPr lang="en-US" sz="1400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everyday (Daily Diet).</a:t>
            </a:r>
          </a:p>
        </p:txBody>
      </p:sp>
    </p:spTree>
    <p:extLst>
      <p:ext uri="{BB962C8B-B14F-4D97-AF65-F5344CB8AC3E}">
        <p14:creationId xmlns:p14="http://schemas.microsoft.com/office/powerpoint/2010/main" val="22121836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16545" y="249501"/>
            <a:ext cx="8290903" cy="647700"/>
          </a:xfrm>
        </p:spPr>
        <p:txBody>
          <a:bodyPr/>
          <a:lstStyle/>
          <a:p>
            <a:r>
              <a:rPr lang="en-US" dirty="0"/>
              <a:t>Methods : RCT Dietary Intervention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930" y="1151469"/>
            <a:ext cx="8593567" cy="2723513"/>
          </a:xfrm>
        </p:spPr>
        <p:txBody>
          <a:bodyPr/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AU" sz="1600" dirty="0"/>
              <a:t>Both groups received written dietary information booklets with portion advice and sample menus; no food or meal replacements were provided. 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dirty="0"/>
          </a:p>
          <a:p>
            <a:pPr>
              <a:lnSpc>
                <a:spcPct val="140000"/>
              </a:lnSpc>
            </a:pPr>
            <a:r>
              <a:rPr lang="en-AU" sz="1600" dirty="0"/>
              <a:t>Dietary counselling was provided by a dietitian (S.C.) and occurred every 2 weeks for the first 3 months and every 2 to 3 months for the final 9 months. 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dirty="0"/>
          </a:p>
          <a:p>
            <a:pPr>
              <a:lnSpc>
                <a:spcPct val="140000"/>
              </a:lnSpc>
            </a:pPr>
            <a:r>
              <a:rPr lang="en-AU" sz="1600" dirty="0"/>
              <a:t>After the end of this 12-month trial, participants were followed-up again 12 months later (24 months after baseline) for measurement of HbA1c, body composition and fasting blood samples.</a:t>
            </a:r>
          </a:p>
          <a:p>
            <a:pPr marL="0" indent="0">
              <a:lnSpc>
                <a:spcPct val="140000"/>
              </a:lnSpc>
              <a:buNone/>
            </a:pPr>
            <a:endParaRPr lang="en-AU" sz="1600" dirty="0"/>
          </a:p>
          <a:p>
            <a:pPr marL="0" indent="0">
              <a:lnSpc>
                <a:spcPct val="140000"/>
              </a:lnSpc>
              <a:buNone/>
            </a:pPr>
            <a:r>
              <a:rPr lang="en-AU" sz="1800" dirty="0"/>
              <a:t>.</a:t>
            </a:r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6752444" y="38481"/>
            <a:ext cx="2328787" cy="1172819"/>
            <a:chOff x="6752444" y="13509"/>
            <a:chExt cx="2328787" cy="1172819"/>
          </a:xfrm>
        </p:grpSpPr>
        <p:pic>
          <p:nvPicPr>
            <p:cNvPr id="9" name="Picture 8" descr="c250c3fdfce63eb8eac332414a50d6cd-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3" t="602" r="59433" b="77132"/>
            <a:stretch/>
          </p:blipFill>
          <p:spPr>
            <a:xfrm>
              <a:off x="6752444" y="13509"/>
              <a:ext cx="1214478" cy="7614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126555" y="709274"/>
              <a:ext cx="19546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DAILY DIET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1380" y="355331"/>
              <a:ext cx="47606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787115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810267" y="1372456"/>
            <a:ext cx="5093187" cy="260381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0" rIns="51435" bIns="25718" numCol="1" rtlCol="0" anchor="t" anchorCtr="0" compatLnSpc="1">
            <a:prstTxWarp prst="textNoShape">
              <a:avLst/>
            </a:prstTxWarp>
          </a:bodyPr>
          <a:lstStyle/>
          <a:p>
            <a:pPr marL="192881" lvl="1" indent="-192881">
              <a:lnSpc>
                <a:spcPct val="140000"/>
              </a:lnSpc>
              <a:buSzPct val="100000"/>
              <a:buFont typeface="Wingdings" charset="2"/>
              <a:buChar char="ü"/>
            </a:pPr>
            <a:r>
              <a:rPr lang="en-AU" sz="1600" dirty="0">
                <a:solidFill>
                  <a:srgbClr val="222268"/>
                </a:solidFill>
              </a:rPr>
              <a:t>Serve advice for each food group + sample meal plans (no meal replacements).</a:t>
            </a:r>
          </a:p>
          <a:p>
            <a:pPr marL="192881" lvl="1" indent="-192881">
              <a:lnSpc>
                <a:spcPct val="140000"/>
              </a:lnSpc>
              <a:buSzPct val="100000"/>
              <a:buFont typeface="Wingdings" charset="2"/>
              <a:buChar char="ü"/>
            </a:pPr>
            <a:r>
              <a:rPr lang="en-AU" sz="1600" dirty="0">
                <a:solidFill>
                  <a:srgbClr val="222268"/>
                </a:solidFill>
              </a:rPr>
              <a:t>BGLs tested daily + 2 extra readings on IER days.  </a:t>
            </a:r>
          </a:p>
          <a:p>
            <a:pPr marL="192881" lvl="1" indent="-192881">
              <a:lnSpc>
                <a:spcPct val="140000"/>
              </a:lnSpc>
              <a:buSzPct val="100000"/>
              <a:buFont typeface="Wingdings" charset="2"/>
              <a:buChar char="ü"/>
            </a:pPr>
            <a:r>
              <a:rPr lang="en-AU" sz="1600" dirty="0">
                <a:solidFill>
                  <a:srgbClr val="222268"/>
                </a:solidFill>
              </a:rPr>
              <a:t>Dietary counselling every 2 weeks for 3 months, then every 2 months for the final 9 months. </a:t>
            </a:r>
          </a:p>
          <a:p>
            <a:pPr marL="192881" lvl="1" indent="-192881">
              <a:lnSpc>
                <a:spcPct val="140000"/>
              </a:lnSpc>
              <a:buSzPct val="100000"/>
              <a:buFont typeface="Wingdings" charset="2"/>
              <a:buChar char="ü"/>
            </a:pPr>
            <a:r>
              <a:rPr lang="en-AU" sz="1600" dirty="0">
                <a:solidFill>
                  <a:srgbClr val="222268"/>
                </a:solidFill>
              </a:rPr>
              <a:t>Compliance monitored via diet checklists, weight loss and BGL improvement/control.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RCT Dietary Intervention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7501" y="1616297"/>
            <a:ext cx="3440934" cy="2155604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b="1" dirty="0"/>
              <a:t>Intermittent restriction: </a:t>
            </a:r>
            <a:r>
              <a:rPr lang="en-US" sz="1600" dirty="0"/>
              <a:t>2100-2500kJ on 2 non-consecutive d/</a:t>
            </a:r>
            <a:r>
              <a:rPr lang="en-US" sz="1600" dirty="0" err="1"/>
              <a:t>wk</a:t>
            </a:r>
            <a:r>
              <a:rPr lang="en-US" sz="1600" dirty="0"/>
              <a:t> + usual diet 5d/</a:t>
            </a:r>
            <a:r>
              <a:rPr lang="en-US" sz="1600" dirty="0" err="1"/>
              <a:t>wk</a:t>
            </a:r>
            <a:r>
              <a:rPr lang="en-US" sz="1600" dirty="0"/>
              <a:t> (sensible eating encouraged e.g. ~8700kJ).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600" b="1" dirty="0"/>
              <a:t>Continuous restriction: </a:t>
            </a:r>
            <a:r>
              <a:rPr lang="en-US" sz="1600" dirty="0"/>
              <a:t>5000-6300kJ everyday.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52444" y="38481"/>
            <a:ext cx="2328787" cy="1172819"/>
            <a:chOff x="6752444" y="13509"/>
            <a:chExt cx="2328787" cy="1172819"/>
          </a:xfrm>
        </p:grpSpPr>
        <p:pic>
          <p:nvPicPr>
            <p:cNvPr id="10" name="Picture 9" descr="c250c3fdfce63eb8eac332414a50d6cd-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3" t="602" r="59433" b="77132"/>
            <a:stretch/>
          </p:blipFill>
          <p:spPr>
            <a:xfrm>
              <a:off x="6752444" y="13509"/>
              <a:ext cx="1214478" cy="7614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126555" y="709274"/>
              <a:ext cx="19546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DAILY DIET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1380" y="355331"/>
              <a:ext cx="47606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chemeClr val="bg2">
                      <a:lumMod val="50000"/>
                    </a:schemeClr>
                  </a:solidFill>
                </a:rPr>
                <a:t>vs.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8366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16217" y="433371"/>
            <a:ext cx="8290903" cy="647700"/>
          </a:xfrm>
        </p:spPr>
        <p:txBody>
          <a:bodyPr/>
          <a:lstStyle/>
          <a:p>
            <a:r>
              <a:rPr lang="en-US" dirty="0"/>
              <a:t>Diet Interventions – Food Profiles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987618"/>
              </p:ext>
            </p:extLst>
          </p:nvPr>
        </p:nvGraphicFramePr>
        <p:xfrm>
          <a:off x="252484" y="1482565"/>
          <a:ext cx="8454636" cy="2807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6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7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2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IER</a:t>
                      </a:r>
                      <a:r>
                        <a:rPr lang="en-US" sz="1400" b="1" baseline="0" dirty="0">
                          <a:solidFill>
                            <a:schemeClr val="accent2"/>
                          </a:solidFill>
                        </a:rPr>
                        <a:t> 2100-2500 kJ (500-600 kcal/day)</a:t>
                      </a:r>
                      <a:endParaRPr 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/>
                          </a:solidFill>
                        </a:rPr>
                        <a:t>CER 5000-6300 kJ (1200-1500 kcal/day)</a:t>
                      </a: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21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1 serve of  fruit (150 g)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300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g fruit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21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200 g diet yoghurt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250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</a:rPr>
                        <a:t>mls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>
                          <a:solidFill>
                            <a:srgbClr val="7F7F7F"/>
                          </a:solidFill>
                        </a:rPr>
                        <a:t>(</a:t>
                      </a:r>
                      <a:r>
                        <a:rPr lang="en-US" sz="1400" dirty="0">
                          <a:solidFill>
                            <a:srgbClr val="7F7F7F"/>
                          </a:solidFill>
                        </a:rPr>
                        <a:t>375</a:t>
                      </a:r>
                      <a:r>
                        <a:rPr lang="en-US" sz="1400" baseline="0" dirty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7F7F7F"/>
                          </a:solidFill>
                        </a:rPr>
                        <a:t>mls</a:t>
                      </a:r>
                      <a:r>
                        <a:rPr lang="en-US" sz="1400" dirty="0">
                          <a:solidFill>
                            <a:srgbClr val="7F7F7F"/>
                          </a:solidFill>
                        </a:rPr>
                        <a:t>*)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reduced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fat milk +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200 g diet yoghurt or 40 g of reduced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fat cheese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21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rgbClr val="7F7F7F"/>
                          </a:solidFill>
                        </a:rPr>
                        <a:t>1 slice</a:t>
                      </a:r>
                      <a:r>
                        <a:rPr lang="en-US" sz="1400" baseline="0" dirty="0">
                          <a:solidFill>
                            <a:srgbClr val="7F7F7F"/>
                          </a:solidFill>
                        </a:rPr>
                        <a:t> of whole meal bread*</a:t>
                      </a:r>
                      <a:endParaRPr lang="en-US" sz="1400" dirty="0">
                        <a:solidFill>
                          <a:srgbClr val="7F7F7F"/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 slices of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wholemeal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bread +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serve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of cereal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21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/>
                        <a:t>~150 g cooked lean</a:t>
                      </a:r>
                      <a:r>
                        <a:rPr lang="en-US" sz="1400" baseline="0" dirty="0"/>
                        <a:t> meat/chicken fish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~200 g </a:t>
                      </a:r>
                      <a:r>
                        <a:rPr 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(300g*)</a:t>
                      </a:r>
                      <a:r>
                        <a:rPr lang="en-US" sz="14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cooked lean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meat/chicken fish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21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/>
                        <a:t>1 cup of salad + 1.5 cups of cooked</a:t>
                      </a:r>
                      <a:r>
                        <a:rPr lang="en-US" sz="1400" baseline="0" dirty="0"/>
                        <a:t> vegetables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cup salad + 2 cups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cooked vegetables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21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 g (1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tsp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 margarine/oil (e.g.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monounsatured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72000" marR="72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 g (2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tsp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 margarine/oil (e.g.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monounsatured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72000" marR="72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89111" y="4333470"/>
            <a:ext cx="56774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Diet or low calorie products were allowed.  * 2500kJ (600kcal) or 6300kJ (1500kcal/day) meal plan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52444" y="38481"/>
            <a:ext cx="2328787" cy="1172819"/>
            <a:chOff x="6752444" y="13509"/>
            <a:chExt cx="2328787" cy="1172819"/>
          </a:xfrm>
        </p:grpSpPr>
        <p:pic>
          <p:nvPicPr>
            <p:cNvPr id="7" name="Picture 6" descr="c250c3fdfce63eb8eac332414a50d6cd-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3" t="602" r="59433" b="77132"/>
            <a:stretch/>
          </p:blipFill>
          <p:spPr>
            <a:xfrm>
              <a:off x="6752444" y="13509"/>
              <a:ext cx="1214478" cy="7614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126555" y="709274"/>
              <a:ext cx="19546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DAILY DIET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1380" y="355331"/>
              <a:ext cx="47606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chemeClr val="bg2">
                      <a:lumMod val="50000"/>
                    </a:schemeClr>
                  </a:solidFill>
                </a:rPr>
                <a:t>vs.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782213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9268" y="224117"/>
            <a:ext cx="8290903" cy="972064"/>
          </a:xfrm>
        </p:spPr>
        <p:txBody>
          <a:bodyPr/>
          <a:lstStyle/>
          <a:p>
            <a:r>
              <a:rPr lang="en-US" dirty="0"/>
              <a:t>Outcome Measurements:</a:t>
            </a:r>
          </a:p>
          <a:p>
            <a:r>
              <a:rPr lang="en-AU" sz="1600" dirty="0"/>
              <a:t>All outcome measures were taken at baseline, 3 months, 12 months and 24 months.</a:t>
            </a:r>
            <a:endParaRPr lang="en-US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6636438" y="4042438"/>
            <a:ext cx="2328787" cy="1172819"/>
            <a:chOff x="6752444" y="13509"/>
            <a:chExt cx="2328787" cy="1172819"/>
          </a:xfrm>
        </p:grpSpPr>
        <p:pic>
          <p:nvPicPr>
            <p:cNvPr id="10" name="Picture 9" descr="c250c3fdfce63eb8eac332414a50d6cd-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3" t="602" r="59433" b="77132"/>
            <a:stretch/>
          </p:blipFill>
          <p:spPr>
            <a:xfrm>
              <a:off x="6752444" y="13509"/>
              <a:ext cx="1214478" cy="7614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126555" y="709274"/>
              <a:ext cx="195467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Arial" charset="0"/>
                  <a:ea typeface="+mn-ea"/>
                  <a:cs typeface="Arial" charset="0"/>
                </a:rPr>
                <a:t>DAILY DIET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1380" y="355331"/>
              <a:ext cx="47606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vs.</a:t>
              </a:r>
            </a:p>
          </p:txBody>
        </p:sp>
      </p:grp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7F0D950-2A78-422B-AA27-94F0EFDDA5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486" y="1262362"/>
            <a:ext cx="8520383" cy="2504435"/>
          </a:xfrm>
        </p:spPr>
        <p:txBody>
          <a:bodyPr/>
          <a:lstStyle/>
          <a:p>
            <a:r>
              <a:rPr lang="en-AU" sz="1600" dirty="0"/>
              <a:t>The primary outcome was change in </a:t>
            </a:r>
            <a:r>
              <a:rPr lang="en-AU" sz="1600" b="1" dirty="0"/>
              <a:t>HbA1c level</a:t>
            </a:r>
            <a:r>
              <a:rPr lang="en-AU" sz="1600" dirty="0"/>
              <a:t>.</a:t>
            </a:r>
          </a:p>
          <a:p>
            <a:pPr marL="0" indent="0">
              <a:buNone/>
            </a:pPr>
            <a:endParaRPr lang="en-AU" sz="1600" dirty="0"/>
          </a:p>
          <a:p>
            <a:r>
              <a:rPr lang="en-AU" sz="1600" dirty="0"/>
              <a:t>The secondary outcome was change in </a:t>
            </a:r>
            <a:r>
              <a:rPr lang="en-AU" sz="1600" b="1" dirty="0"/>
              <a:t>body weight </a:t>
            </a:r>
            <a:r>
              <a:rPr lang="en-AU" sz="1600" dirty="0"/>
              <a:t>(DEXA). </a:t>
            </a:r>
          </a:p>
          <a:p>
            <a:pPr marL="0" indent="0">
              <a:buNone/>
            </a:pPr>
            <a:endParaRPr lang="en-AU" sz="1600" dirty="0"/>
          </a:p>
          <a:p>
            <a:r>
              <a:rPr lang="en-AU" sz="1600" dirty="0"/>
              <a:t>Exploratory outcomes included </a:t>
            </a:r>
            <a:r>
              <a:rPr lang="en-AU" sz="1600" b="1" dirty="0"/>
              <a:t>daily step count</a:t>
            </a:r>
            <a:r>
              <a:rPr lang="en-AU" sz="1600" dirty="0"/>
              <a:t>; participants were contacted one week before their follow-up appointment and asked to monitor steps using a waist band pedometer.</a:t>
            </a:r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endParaRPr lang="en-AU" sz="1600" dirty="0"/>
          </a:p>
          <a:p>
            <a:r>
              <a:rPr lang="en-AU" sz="1600" dirty="0"/>
              <a:t>Medication effect score (MES) was used to quantify medication changes. The MES is calculated as actual drug dose/maximum drug dose X drug mean adjustment factor</a:t>
            </a:r>
            <a:r>
              <a:rPr lang="en-AU" dirty="0"/>
              <a:t>.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38178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9A4EF0BD-99FB-4F39-804A-0B66E9DA626C}"/>
              </a:ext>
            </a:extLst>
          </p:cNvPr>
          <p:cNvSpPr txBox="1">
            <a:spLocks/>
          </p:cNvSpPr>
          <p:nvPr/>
        </p:nvSpPr>
        <p:spPr>
          <a:xfrm>
            <a:off x="205201" y="85969"/>
            <a:ext cx="8290903" cy="445477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 i="1" baseline="0">
                <a:solidFill>
                  <a:srgbClr val="E632C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en-AU" sz="2400" b="1" i="0" dirty="0">
                <a:solidFill>
                  <a:srgbClr val="0051A0"/>
                </a:solidFill>
              </a:rPr>
              <a:t>Flow Diagram</a:t>
            </a:r>
            <a:r>
              <a:rPr lang="en-US" sz="2400" b="1" kern="0" dirty="0">
                <a:solidFill>
                  <a:srgbClr val="0051A0"/>
                </a:solidFill>
              </a:rPr>
              <a:t> 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79AAE3F-2FAB-4773-8391-A179735AE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23" y="531446"/>
            <a:ext cx="7620781" cy="43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0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16217" y="186193"/>
            <a:ext cx="8290903" cy="647700"/>
          </a:xfrm>
        </p:spPr>
        <p:txBody>
          <a:bodyPr/>
          <a:lstStyle/>
          <a:p>
            <a:r>
              <a:rPr lang="en-US" dirty="0"/>
              <a:t>Baseline Characteristics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90537"/>
              </p:ext>
            </p:extLst>
          </p:nvPr>
        </p:nvGraphicFramePr>
        <p:xfrm>
          <a:off x="1050719" y="1118343"/>
          <a:ext cx="6797469" cy="313274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551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3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9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222268"/>
                          </a:solidFill>
                          <a:effectLst/>
                        </a:rPr>
                        <a:t> </a:t>
                      </a:r>
                      <a:endParaRPr lang="en-AU" sz="1200" b="1" dirty="0">
                        <a:solidFill>
                          <a:srgbClr val="222268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 (n=67)</a:t>
                      </a:r>
                      <a:endParaRPr lang="en-A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Intermittent (n=70)</a:t>
                      </a:r>
                      <a:endParaRPr lang="en-A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51435" marR="51435" marT="0" marB="0">
                    <a:solidFill>
                      <a:srgbClr val="9ED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1" kern="120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Age,</a:t>
                      </a:r>
                      <a:r>
                        <a:rPr lang="en-AU" sz="1200" b="1" kern="1200" baseline="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y</a:t>
                      </a:r>
                      <a:endParaRPr lang="en-AU" sz="1200" b="1" kern="1200" dirty="0">
                        <a:solidFill>
                          <a:srgbClr val="222268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61 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9.2</a:t>
                      </a:r>
                      <a:endParaRPr lang="en-A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r>
                        <a:rPr lang="en-AU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9.0</a:t>
                      </a:r>
                      <a:endParaRPr lang="en-A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Gender,</a:t>
                      </a:r>
                      <a:r>
                        <a:rPr lang="en-AU" sz="1200" b="1" baseline="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Male/Female, No.</a:t>
                      </a:r>
                      <a:endParaRPr lang="en-AU" sz="1200" b="1" dirty="0">
                        <a:solidFill>
                          <a:srgbClr val="222268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29/38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31/39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1" kern="120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Duration</a:t>
                      </a:r>
                      <a:r>
                        <a:rPr lang="en-AU" sz="1200" b="1" kern="1200" baseline="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of diabetes, </a:t>
                      </a:r>
                      <a:r>
                        <a:rPr lang="en-AU" sz="1200" b="1" kern="120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y</a:t>
                      </a:r>
                    </a:p>
                  </a:txBody>
                  <a:tcPr marL="51435" marR="51435" marT="0" marB="0" anchor="ctr"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8.1</a:t>
                      </a:r>
                      <a:r>
                        <a:rPr lang="en-AU" sz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6.5</a:t>
                      </a:r>
                      <a:endParaRPr lang="en-A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7.9 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5.9</a:t>
                      </a:r>
                      <a:endParaRPr lang="en-A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1" kern="120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HbA1c,</a:t>
                      </a:r>
                      <a:r>
                        <a:rPr lang="en-AU" sz="1200" b="1" kern="1200" baseline="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AU" sz="1200" b="1" kern="120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%</a:t>
                      </a:r>
                    </a:p>
                  </a:txBody>
                  <a:tcPr marL="51435" marR="51435" marT="0" marB="0" anchor="ctr"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7.5 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1.4</a:t>
                      </a:r>
                      <a:endParaRPr lang="en-A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7.2</a:t>
                      </a:r>
                      <a:r>
                        <a:rPr lang="en-AU" sz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1.2</a:t>
                      </a:r>
                      <a:endParaRPr lang="en-A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1" kern="120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Weight,</a:t>
                      </a:r>
                      <a:r>
                        <a:rPr lang="en-AU" sz="1200" b="1" kern="1200" baseline="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AU" sz="1200" b="1" kern="120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kg</a:t>
                      </a:r>
                    </a:p>
                  </a:txBody>
                  <a:tcPr marL="51435" marR="51435" marT="0" marB="0" anchor="ctr"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102</a:t>
                      </a:r>
                      <a:r>
                        <a:rPr lang="en-AU" sz="12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17</a:t>
                      </a:r>
                      <a:endParaRPr lang="en-A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100 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19</a:t>
                      </a:r>
                      <a:endParaRPr lang="en-A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BMI</a:t>
                      </a:r>
                      <a:endParaRPr lang="en-AU" sz="1200" b="1" dirty="0">
                        <a:solidFill>
                          <a:srgbClr val="222268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37 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5.7</a:t>
                      </a:r>
                      <a:endParaRPr lang="en-A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35 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AU" sz="1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5.8</a:t>
                      </a:r>
                      <a:endParaRPr lang="en-A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1" kern="120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Diet</a:t>
                      </a:r>
                      <a:r>
                        <a:rPr lang="en-AU" sz="1200" b="1" kern="1200" baseline="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Control, No. (%)</a:t>
                      </a:r>
                      <a:endParaRPr lang="en-AU" sz="1200" b="1" kern="1200" dirty="0">
                        <a:solidFill>
                          <a:srgbClr val="222268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20 (30)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18 (26)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Oral</a:t>
                      </a:r>
                      <a:r>
                        <a:rPr lang="en-AU" sz="1200" b="1" kern="1200" baseline="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en-AU" sz="1200" b="1" kern="1200" baseline="0" dirty="0">
                          <a:solidFill>
                            <a:srgbClr val="22226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Glycaemic Agents, No. (%)</a:t>
                      </a:r>
                      <a:endParaRPr lang="en-AU" sz="1200" b="1" kern="1200" dirty="0">
                        <a:solidFill>
                          <a:srgbClr val="22226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39 (58)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43 (61)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Insulin, </a:t>
                      </a:r>
                      <a:r>
                        <a:rPr lang="en-AU" sz="1200" b="1" kern="1200" baseline="0" dirty="0">
                          <a:solidFill>
                            <a:srgbClr val="22226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No. (%)</a:t>
                      </a:r>
                      <a:endParaRPr lang="en-AU" sz="1200" b="1" kern="1200" dirty="0">
                        <a:solidFill>
                          <a:srgbClr val="22226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14 (21)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12 (20)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kern="1200" dirty="0">
                          <a:solidFill>
                            <a:srgbClr val="22226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Oral Glycaemic Agents</a:t>
                      </a:r>
                      <a:r>
                        <a:rPr lang="en-AU" sz="1200" b="1" kern="1200" baseline="0" dirty="0">
                          <a:solidFill>
                            <a:srgbClr val="22226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AU" sz="1200" b="1" kern="1200" dirty="0">
                          <a:solidFill>
                            <a:srgbClr val="22226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MES</a:t>
                      </a:r>
                    </a:p>
                  </a:txBody>
                  <a:tcPr marL="51435" marR="51435" marT="0" marB="0" anchor="ctr"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1.4 (0.8)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1.3 (0.8)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9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b="1" kern="120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Insulin</a:t>
                      </a:r>
                      <a:r>
                        <a:rPr lang="en-AU" sz="1200" b="1" kern="1200" baseline="0" dirty="0">
                          <a:solidFill>
                            <a:srgbClr val="222268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MES</a:t>
                      </a:r>
                      <a:endParaRPr lang="en-AU" sz="1200" b="1" kern="1200" dirty="0">
                        <a:solidFill>
                          <a:srgbClr val="222268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1.5 (1.1)</a:t>
                      </a:r>
                      <a:endParaRPr lang="en-A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1.8 (1.1)</a:t>
                      </a:r>
                      <a:endParaRPr lang="en-A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36719" y="460847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/>
              <a:t>Data presented as mean ± SD</a:t>
            </a:r>
          </a:p>
        </p:txBody>
      </p:sp>
    </p:spTree>
    <p:extLst>
      <p:ext uri="{BB962C8B-B14F-4D97-AF65-F5344CB8AC3E}">
        <p14:creationId xmlns:p14="http://schemas.microsoft.com/office/powerpoint/2010/main" val="40256308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07899" y="1195260"/>
            <a:ext cx="5107398" cy="64842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1" dirty="0">
                <a:solidFill>
                  <a:srgbClr val="222268"/>
                </a:solidFill>
              </a:rPr>
              <a:t>Diets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222268"/>
                </a:solidFill>
              </a:rPr>
              <a:t>Achieved Similar Results</a:t>
            </a:r>
          </a:p>
        </p:txBody>
      </p:sp>
      <p:pic>
        <p:nvPicPr>
          <p:cNvPr id="7" name="Picture 6" descr="Untitled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22" y="304898"/>
            <a:ext cx="3179929" cy="46355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899" y="2039839"/>
            <a:ext cx="31145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1400" b="1" i="1" dirty="0"/>
              <a:t>12 month outcome results</a:t>
            </a:r>
          </a:p>
          <a:p>
            <a:pPr marL="285750" indent="-285750">
              <a:spcBef>
                <a:spcPts val="500"/>
              </a:spcBef>
              <a:buFont typeface="Arial"/>
              <a:buChar char="•"/>
            </a:pPr>
            <a:r>
              <a:rPr lang="en-US" sz="1400" i="1" dirty="0"/>
              <a:t>blood glucose control </a:t>
            </a:r>
          </a:p>
          <a:p>
            <a:pPr marL="285750" indent="-285750">
              <a:spcBef>
                <a:spcPts val="500"/>
              </a:spcBef>
              <a:buFont typeface="Arial"/>
              <a:buChar char="•"/>
            </a:pPr>
            <a:r>
              <a:rPr lang="en-US" sz="1400" i="1" dirty="0"/>
              <a:t>anthropometry</a:t>
            </a:r>
          </a:p>
          <a:p>
            <a:pPr marL="285750" indent="-285750">
              <a:spcBef>
                <a:spcPts val="500"/>
              </a:spcBef>
              <a:buFont typeface="Arial"/>
              <a:buChar char="•"/>
            </a:pPr>
            <a:r>
              <a:rPr lang="en-US" sz="1400" i="1" dirty="0"/>
              <a:t>medication changes (exp. insulin) </a:t>
            </a:r>
          </a:p>
          <a:p>
            <a:pPr marL="285750" indent="-285750">
              <a:spcBef>
                <a:spcPts val="500"/>
              </a:spcBef>
              <a:buFont typeface="Arial"/>
              <a:buChar char="•"/>
            </a:pPr>
            <a:r>
              <a:rPr lang="en-US" sz="1400" i="1" dirty="0"/>
              <a:t>CVD risk (lipid profiles) </a:t>
            </a:r>
          </a:p>
          <a:p>
            <a:pPr marL="285750" indent="-285750">
              <a:spcBef>
                <a:spcPts val="500"/>
              </a:spcBef>
              <a:buFont typeface="Arial"/>
              <a:buChar char="•"/>
            </a:pPr>
            <a:r>
              <a:rPr lang="en-US" sz="1400" i="1" dirty="0"/>
              <a:t>exercise </a:t>
            </a:r>
          </a:p>
          <a:p>
            <a:pPr marL="285750" indent="-285750">
              <a:spcBef>
                <a:spcPts val="500"/>
              </a:spcBef>
              <a:buFont typeface="Arial"/>
              <a:buChar char="•"/>
            </a:pPr>
            <a:r>
              <a:rPr lang="en-US" sz="1400" i="1" dirty="0"/>
              <a:t>appetite </a:t>
            </a:r>
          </a:p>
          <a:p>
            <a:endParaRPr lang="en-US" dirty="0"/>
          </a:p>
        </p:txBody>
      </p:sp>
      <p:pic>
        <p:nvPicPr>
          <p:cNvPr id="9" name="Picture 8" descr="set_of_scales_design_elements_vector_523394.jpg"/>
          <p:cNvPicPr>
            <a:picLocks noChangeAspect="1"/>
          </p:cNvPicPr>
          <p:nvPr/>
        </p:nvPicPr>
        <p:blipFill>
          <a:blip r:embed="rId4" cstate="email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99" y="2117059"/>
            <a:ext cx="2202766" cy="185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44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6209" y="2852057"/>
            <a:ext cx="8280751" cy="1182714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AU" b="1" dirty="0"/>
              <a:t>Disclosures</a:t>
            </a:r>
          </a:p>
          <a:p>
            <a:pPr marL="0" indent="0" algn="ctr">
              <a:buNone/>
            </a:pPr>
            <a:endParaRPr lang="en-AU" b="1" dirty="0"/>
          </a:p>
          <a:p>
            <a:pPr marL="0" indent="0" algn="ctr">
              <a:buNone/>
            </a:pPr>
            <a:r>
              <a:rPr lang="en-AU" b="1" dirty="0"/>
              <a:t>Peter Clifton</a:t>
            </a:r>
          </a:p>
          <a:p>
            <a:pPr marL="0" indent="0" algn="ctr">
              <a:buNone/>
            </a:pPr>
            <a:r>
              <a:rPr lang="en-AU" b="1" dirty="0"/>
              <a:t>‘No conflicts of interest’</a:t>
            </a:r>
          </a:p>
          <a:p>
            <a:pPr marL="0" indent="0" algn="ctr">
              <a:buNone/>
            </a:pPr>
            <a:endParaRPr lang="en-AU" b="1" dirty="0"/>
          </a:p>
          <a:p>
            <a:pPr marL="0" indent="0" algn="ctr">
              <a:buNone/>
            </a:pPr>
            <a:endParaRPr lang="en-AU" b="1" dirty="0"/>
          </a:p>
          <a:p>
            <a:pPr marL="0" indent="0" algn="ctr">
              <a:buNone/>
            </a:pPr>
            <a:endParaRPr lang="en-AU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72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4473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5154" y="119196"/>
            <a:ext cx="8290903" cy="647700"/>
          </a:xfrm>
        </p:spPr>
        <p:txBody>
          <a:bodyPr/>
          <a:lstStyle/>
          <a:p>
            <a:r>
              <a:rPr lang="en-US" dirty="0"/>
              <a:t>Glycemic Control: HbA1c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349093" y="774583"/>
            <a:ext cx="4587723" cy="64842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222268"/>
                </a:solidFill>
              </a:rPr>
              <a:t>Overall reduction: -0.4%</a:t>
            </a:r>
          </a:p>
          <a:p>
            <a:pPr algn="ctr"/>
            <a:r>
              <a:rPr lang="en-US" sz="1600" b="1" dirty="0">
                <a:solidFill>
                  <a:srgbClr val="222268"/>
                </a:solidFill>
              </a:rPr>
              <a:t>CER -0.5 ± 0.2% </a:t>
            </a:r>
            <a:r>
              <a:rPr lang="en-US" sz="1600" b="1" i="1" dirty="0">
                <a:solidFill>
                  <a:srgbClr val="222268"/>
                </a:solidFill>
              </a:rPr>
              <a:t>vs.</a:t>
            </a:r>
            <a:r>
              <a:rPr lang="en-US" sz="1600" b="1" dirty="0">
                <a:solidFill>
                  <a:srgbClr val="222268"/>
                </a:solidFill>
              </a:rPr>
              <a:t> IER -0.3 ± 0.1% (p=0.65)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935974"/>
              </p:ext>
            </p:extLst>
          </p:nvPr>
        </p:nvGraphicFramePr>
        <p:xfrm>
          <a:off x="335154" y="963952"/>
          <a:ext cx="5069507" cy="308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6801500" y="3597381"/>
            <a:ext cx="21353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Data presented as mean ± SEM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5F17440-7247-4DB7-A776-109EAD8124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384792"/>
              </p:ext>
            </p:extLst>
          </p:nvPr>
        </p:nvGraphicFramePr>
        <p:xfrm>
          <a:off x="5518583" y="1867974"/>
          <a:ext cx="3107474" cy="1578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56C0EA29-672E-4B57-B802-82A557DD5DF1}"/>
              </a:ext>
            </a:extLst>
          </p:cNvPr>
          <p:cNvSpPr/>
          <p:nvPr/>
        </p:nvSpPr>
        <p:spPr>
          <a:xfrm>
            <a:off x="120634" y="4306355"/>
            <a:ext cx="8902732" cy="7386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1400" dirty="0">
                <a:latin typeface="+mj-lt"/>
              </a:rPr>
              <a:t>From baseline to 12 months, the mean (SEM) HbA1c level was reduced significantly, with no difference between treatment groups (–0.5% [0.2%] in the CER group </a:t>
            </a:r>
            <a:r>
              <a:rPr lang="en-AU" sz="1400" i="1" dirty="0">
                <a:latin typeface="+mj-lt"/>
              </a:rPr>
              <a:t>vs. </a:t>
            </a:r>
            <a:r>
              <a:rPr lang="en-AU" sz="1400" dirty="0">
                <a:latin typeface="+mj-lt"/>
              </a:rPr>
              <a:t>–0.3% [0.1%] in the IER group; </a:t>
            </a:r>
            <a:r>
              <a:rPr lang="en-AU" sz="1400" i="1" dirty="0">
                <a:latin typeface="+mj-lt"/>
              </a:rPr>
              <a:t>P </a:t>
            </a:r>
            <a:r>
              <a:rPr lang="en-AU" sz="1400" dirty="0">
                <a:latin typeface="+mj-lt"/>
              </a:rPr>
              <a:t>= 0.65), and the results did not differ using completers analysis.</a:t>
            </a:r>
          </a:p>
        </p:txBody>
      </p:sp>
    </p:spTree>
    <p:extLst>
      <p:ext uri="{BB962C8B-B14F-4D97-AF65-F5344CB8AC3E}">
        <p14:creationId xmlns:p14="http://schemas.microsoft.com/office/powerpoint/2010/main" val="377807490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26548" y="279256"/>
            <a:ext cx="8290903" cy="647700"/>
          </a:xfrm>
        </p:spPr>
        <p:txBody>
          <a:bodyPr/>
          <a:lstStyle/>
          <a:p>
            <a:r>
              <a:rPr lang="en-US" dirty="0"/>
              <a:t>HbA1c change was equivalent</a:t>
            </a:r>
          </a:p>
        </p:txBody>
      </p:sp>
      <p:pic>
        <p:nvPicPr>
          <p:cNvPr id="4" name="Picture 3" descr="Untitle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4"/>
          <a:stretch/>
        </p:blipFill>
        <p:spPr>
          <a:xfrm>
            <a:off x="638252" y="1025835"/>
            <a:ext cx="3069383" cy="31585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4515874" y="1539205"/>
            <a:ext cx="3989874" cy="220618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222268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US" sz="1800" b="1" dirty="0">
                <a:solidFill>
                  <a:srgbClr val="222268"/>
                </a:solidFill>
              </a:rPr>
              <a:t>Pre-specified equivalence set at  ± 0.5% HbA1c.</a:t>
            </a:r>
          </a:p>
          <a:p>
            <a:pPr algn="ctr">
              <a:spcBef>
                <a:spcPts val="1200"/>
              </a:spcBef>
            </a:pPr>
            <a:r>
              <a:rPr lang="en-US" sz="1800" dirty="0">
                <a:solidFill>
                  <a:srgbClr val="222268"/>
                </a:solidFill>
              </a:rPr>
              <a:t>The difference in change between both groups fit within the pre-specified bounds.</a:t>
            </a:r>
          </a:p>
          <a:p>
            <a:pPr algn="ctr">
              <a:spcBef>
                <a:spcPts val="1200"/>
              </a:spcBef>
            </a:pPr>
            <a:r>
              <a:rPr lang="en-US" sz="1800" b="1" dirty="0">
                <a:solidFill>
                  <a:srgbClr val="222268"/>
                </a:solidFill>
              </a:rPr>
              <a:t>HbA1c change was equivalent.</a:t>
            </a:r>
          </a:p>
          <a:p>
            <a:pPr algn="ctr"/>
            <a:endParaRPr lang="en-US" sz="1800" dirty="0">
              <a:solidFill>
                <a:srgbClr val="222268"/>
              </a:solidFill>
            </a:endParaRPr>
          </a:p>
          <a:p>
            <a:pPr algn="ctr"/>
            <a:endParaRPr lang="en-US" sz="1800" b="1" dirty="0">
              <a:solidFill>
                <a:srgbClr val="22226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0995" y="4117463"/>
            <a:ext cx="57966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Error bars indicate 2-sided 90% CI. Tinted area indicates zone of equivalence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3DB6C5C-1D8B-4D4E-A9DF-D389722A5FDF}"/>
              </a:ext>
            </a:extLst>
          </p:cNvPr>
          <p:cNvSpPr/>
          <p:nvPr/>
        </p:nvSpPr>
        <p:spPr>
          <a:xfrm>
            <a:off x="264016" y="4542999"/>
            <a:ext cx="873227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1400" dirty="0"/>
              <a:t>The mean  difference between group in the change in HbA1c level was 0.2%(90% CI, –0.2%to 0.5%) and was contained within the equivalence margin of ±0.5%, confirming equivalence.</a:t>
            </a:r>
          </a:p>
        </p:txBody>
      </p:sp>
    </p:spTree>
    <p:extLst>
      <p:ext uri="{BB962C8B-B14F-4D97-AF65-F5344CB8AC3E}">
        <p14:creationId xmlns:p14="http://schemas.microsoft.com/office/powerpoint/2010/main" val="155980588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4649" y="130468"/>
            <a:ext cx="8290903" cy="647700"/>
          </a:xfrm>
        </p:spPr>
        <p:txBody>
          <a:bodyPr/>
          <a:lstStyle/>
          <a:p>
            <a:r>
              <a:rPr lang="en-US" dirty="0"/>
              <a:t>Weight Loss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2583704" y="796251"/>
            <a:ext cx="6404516" cy="65218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222268"/>
                </a:solidFill>
              </a:rPr>
              <a:t>Overall reduction: -5.9kg (5.8%)</a:t>
            </a:r>
          </a:p>
          <a:p>
            <a:pPr algn="ctr">
              <a:spcAft>
                <a:spcPts val="1200"/>
              </a:spcAft>
            </a:pPr>
            <a:r>
              <a:rPr lang="en-US" sz="1400" b="1" dirty="0">
                <a:solidFill>
                  <a:srgbClr val="222268"/>
                </a:solidFill>
              </a:rPr>
              <a:t>CER -5.0 ± 0.8kg                  </a:t>
            </a:r>
            <a:r>
              <a:rPr lang="en-US" sz="1400" b="1" dirty="0" err="1">
                <a:solidFill>
                  <a:srgbClr val="222268"/>
                </a:solidFill>
              </a:rPr>
              <a:t>vs</a:t>
            </a:r>
            <a:r>
              <a:rPr lang="en-US" sz="1400" b="1" dirty="0">
                <a:solidFill>
                  <a:srgbClr val="222268"/>
                </a:solidFill>
              </a:rPr>
              <a:t> IER -6.8 ± 0.8kg                 (p=0.25)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67207" y="3986249"/>
            <a:ext cx="24293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Data presented as mean ± SEM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010398"/>
              </p:ext>
            </p:extLst>
          </p:nvPr>
        </p:nvGraphicFramePr>
        <p:xfrm>
          <a:off x="389778" y="803444"/>
          <a:ext cx="5528415" cy="342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572000" y="1102393"/>
            <a:ext cx="742498" cy="33704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-4.9%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975307" y="1108960"/>
            <a:ext cx="736958" cy="33526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-6.8%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032200" y="2067513"/>
            <a:ext cx="2809590" cy="119466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rgbClr val="222268"/>
              </a:solidFill>
            </a:endParaRPr>
          </a:p>
          <a:p>
            <a:pPr algn="ctr"/>
            <a:r>
              <a:rPr lang="en-US" sz="1600" b="1" dirty="0">
                <a:solidFill>
                  <a:srgbClr val="222268"/>
                </a:solidFill>
              </a:rPr>
              <a:t>Weight Loss Compliance</a:t>
            </a:r>
          </a:p>
          <a:p>
            <a:pPr algn="ctr"/>
            <a:r>
              <a:rPr lang="en-US" sz="1400" dirty="0">
                <a:solidFill>
                  <a:srgbClr val="222268"/>
                </a:solidFill>
              </a:rPr>
              <a:t>3 months: 90% CER, 97% IER</a:t>
            </a:r>
          </a:p>
          <a:p>
            <a:pPr algn="ctr"/>
            <a:r>
              <a:rPr lang="en-US" sz="1400" dirty="0">
                <a:solidFill>
                  <a:srgbClr val="222268"/>
                </a:solidFill>
              </a:rPr>
              <a:t>12 months: 49% CER, 44% IER</a:t>
            </a:r>
          </a:p>
          <a:p>
            <a:pPr algn="ctr"/>
            <a:endParaRPr lang="en-US" sz="1600" b="1" dirty="0">
              <a:solidFill>
                <a:srgbClr val="222268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5ECC720-8D1B-4E32-9276-67DB7F975DE6}"/>
              </a:ext>
            </a:extLst>
          </p:cNvPr>
          <p:cNvSpPr/>
          <p:nvPr/>
        </p:nvSpPr>
        <p:spPr>
          <a:xfrm>
            <a:off x="324535" y="4489812"/>
            <a:ext cx="851725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1400" dirty="0">
                <a:latin typeface="+mn-lt"/>
              </a:rPr>
              <a:t>Mean (SEM) weight change was similar between the </a:t>
            </a:r>
            <a:r>
              <a:rPr lang="en-AU" sz="1400" dirty="0"/>
              <a:t>CER</a:t>
            </a:r>
            <a:r>
              <a:rPr lang="en-AU" sz="1400" dirty="0">
                <a:latin typeface="+mn-lt"/>
              </a:rPr>
              <a:t> and IER groups (–5.0 [0.8] kg vs –6.8 [0.8] kg; </a:t>
            </a:r>
            <a:r>
              <a:rPr lang="en-AU" sz="1400" i="1" dirty="0">
                <a:latin typeface="+mn-lt"/>
              </a:rPr>
              <a:t>P </a:t>
            </a:r>
            <a:r>
              <a:rPr lang="en-AU" sz="1400" dirty="0">
                <a:latin typeface="+mn-lt"/>
              </a:rPr>
              <a:t>= 0.25). </a:t>
            </a:r>
          </a:p>
        </p:txBody>
      </p:sp>
    </p:spTree>
    <p:extLst>
      <p:ext uri="{BB962C8B-B14F-4D97-AF65-F5344CB8AC3E}">
        <p14:creationId xmlns:p14="http://schemas.microsoft.com/office/powerpoint/2010/main" val="155449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16217" y="336661"/>
            <a:ext cx="8290903" cy="647700"/>
          </a:xfrm>
        </p:spPr>
        <p:txBody>
          <a:bodyPr/>
          <a:lstStyle/>
          <a:p>
            <a:r>
              <a:rPr lang="en-US" dirty="0"/>
              <a:t>Body Composition (DEXA)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574198"/>
              </p:ext>
            </p:extLst>
          </p:nvPr>
        </p:nvGraphicFramePr>
        <p:xfrm>
          <a:off x="416218" y="1038960"/>
          <a:ext cx="4089522" cy="2732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693909"/>
              </p:ext>
            </p:extLst>
          </p:nvPr>
        </p:nvGraphicFramePr>
        <p:xfrm>
          <a:off x="4732346" y="1038961"/>
          <a:ext cx="3974773" cy="273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25239" y="2855247"/>
            <a:ext cx="5946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P=0.20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0440" y="2855247"/>
            <a:ext cx="58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P=0.11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6449" y="396027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Data presented as mean ± SEM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732346" y="3840130"/>
            <a:ext cx="3974773" cy="35771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1500" b="1" dirty="0">
                <a:solidFill>
                  <a:srgbClr val="222268"/>
                </a:solidFill>
              </a:rPr>
              <a:t>CER 32% vs. IER 31% of weight lost </a:t>
            </a:r>
          </a:p>
        </p:txBody>
      </p:sp>
    </p:spTree>
    <p:extLst>
      <p:ext uri="{BB962C8B-B14F-4D97-AF65-F5344CB8AC3E}">
        <p14:creationId xmlns:p14="http://schemas.microsoft.com/office/powerpoint/2010/main" val="8223493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16217" y="155195"/>
            <a:ext cx="8290903" cy="647700"/>
          </a:xfrm>
        </p:spPr>
        <p:txBody>
          <a:bodyPr/>
          <a:lstStyle/>
          <a:p>
            <a:r>
              <a:rPr lang="en-US" sz="2700" dirty="0"/>
              <a:t>Weight loss did not meet criteria for equivalence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307015" y="877026"/>
            <a:ext cx="2719040" cy="26185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222268"/>
                </a:solidFill>
              </a:rPr>
              <a:t>Pre-specified equivalence was set at ± 2.5 kg for weight loss (± 1.75 kg FM, ± 0.75 kg FFM)</a:t>
            </a:r>
          </a:p>
          <a:p>
            <a:pPr algn="ctr"/>
            <a:endParaRPr lang="en-US" sz="1800" b="1" dirty="0">
              <a:solidFill>
                <a:srgbClr val="222268"/>
              </a:solidFill>
            </a:endParaRPr>
          </a:p>
          <a:p>
            <a:pPr algn="ctr"/>
            <a:r>
              <a:rPr lang="en-US" sz="1800" b="1" dirty="0">
                <a:solidFill>
                  <a:srgbClr val="222268"/>
                </a:solidFill>
              </a:rPr>
              <a:t>IER may be superior for weight loss.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217" y="352003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Error bars indicate 2-sided 90% CI. Tinted area indicates zone of equivalence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Picture 2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5" y="829936"/>
            <a:ext cx="6039805" cy="266305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2EE5AFD-6E35-42D6-8154-BDF94B15F495}"/>
              </a:ext>
            </a:extLst>
          </p:cNvPr>
          <p:cNvSpPr/>
          <p:nvPr/>
        </p:nvSpPr>
        <p:spPr>
          <a:xfrm>
            <a:off x="224129" y="4237931"/>
            <a:ext cx="867507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AU" sz="1400" dirty="0">
                <a:solidFill>
                  <a:srgbClr val="000000"/>
                </a:solidFill>
                <a:latin typeface="+mn-lt"/>
              </a:rPr>
              <a:t>However, the between-group difference did not meet the criteria for equivalence (–1.8 kg; 90% CI, –3.7 to 0.07 kg), nor did the between-group difference in fat mass (–1.3 kg;90%CI, –2.8 to 0.2 kg) or fat-free mass (–0.5 kg;90%CI, –1.4 to 0.4 kg).</a:t>
            </a:r>
          </a:p>
        </p:txBody>
      </p:sp>
    </p:spTree>
    <p:extLst>
      <p:ext uri="{BB962C8B-B14F-4D97-AF65-F5344CB8AC3E}">
        <p14:creationId xmlns:p14="http://schemas.microsoft.com/office/powerpoint/2010/main" val="320559602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6880" y="213238"/>
            <a:ext cx="8290903" cy="647700"/>
          </a:xfrm>
        </p:spPr>
        <p:txBody>
          <a:bodyPr/>
          <a:lstStyle/>
          <a:p>
            <a:r>
              <a:rPr lang="en-US" sz="2400" dirty="0"/>
              <a:t>Weight Loss: n=42 continued to comply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428821" y="824327"/>
            <a:ext cx="5383258" cy="65218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1800" b="1" dirty="0">
                <a:solidFill>
                  <a:srgbClr val="222268"/>
                </a:solidFill>
              </a:rPr>
              <a:t>CER -8.4 ± 1.2 kg </a:t>
            </a:r>
            <a:r>
              <a:rPr lang="en-US" sz="1800" b="1" i="1" dirty="0">
                <a:solidFill>
                  <a:srgbClr val="222268"/>
                </a:solidFill>
              </a:rPr>
              <a:t>vs.</a:t>
            </a:r>
            <a:r>
              <a:rPr lang="en-US" sz="1800" b="1" dirty="0">
                <a:solidFill>
                  <a:srgbClr val="222268"/>
                </a:solidFill>
              </a:rPr>
              <a:t> IER -12.5 ± 1.8 kg (p=0.07)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8821" y="158613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Data presented as mean ± SEM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198221"/>
              </p:ext>
            </p:extLst>
          </p:nvPr>
        </p:nvGraphicFramePr>
        <p:xfrm>
          <a:off x="183661" y="1067262"/>
          <a:ext cx="5061448" cy="270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5897530" y="2334456"/>
            <a:ext cx="2809590" cy="106461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222268"/>
                </a:solidFill>
              </a:rPr>
              <a:t>Maintained </a:t>
            </a:r>
            <a:r>
              <a:rPr lang="en-US" sz="1600" b="1" dirty="0">
                <a:solidFill>
                  <a:srgbClr val="222268"/>
                </a:solidFill>
              </a:rPr>
              <a:t>lower HbA1c </a:t>
            </a:r>
            <a:r>
              <a:rPr lang="en-US" sz="1600" dirty="0">
                <a:solidFill>
                  <a:srgbClr val="222268"/>
                </a:solidFill>
              </a:rPr>
              <a:t>(0.6% [0.2%]; p&lt;0.001) with no difference by treatment.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5C9A86C-9778-47D9-BD5A-42D72CF3DF46}"/>
              </a:ext>
            </a:extLst>
          </p:cNvPr>
          <p:cNvSpPr/>
          <p:nvPr/>
        </p:nvSpPr>
        <p:spPr>
          <a:xfrm>
            <a:off x="183661" y="4110778"/>
            <a:ext cx="88665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/>
              <a:t>A small subgroup of participants (n=21 in each group) continued to lose weight during the 12 months of the study (mean [SEM] weight reduction was –8.4 [1.2] kg in the CER group and –12.5 [1.8] kg in the IER group; P = 0.07), and these participants maintained the lower HbA1c level seen at 3 to 12 months (mean [SEM] level, 0.6% [0.2%]; P &lt; 0.001) with no difference by treatment</a:t>
            </a:r>
            <a:r>
              <a:rPr lang="en-A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4681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20832" y="66300"/>
            <a:ext cx="8290903" cy="647700"/>
          </a:xfrm>
        </p:spPr>
        <p:txBody>
          <a:bodyPr/>
          <a:lstStyle/>
          <a:p>
            <a:r>
              <a:rPr lang="en-US" sz="1800" dirty="0"/>
              <a:t>Lipid Profiles </a:t>
            </a:r>
            <a:r>
              <a:rPr lang="en-AU" sz="1800" dirty="0"/>
              <a:t>from Baseline to 12-months for IER group </a:t>
            </a:r>
            <a:r>
              <a:rPr lang="en-AU" sz="1800" i="1" dirty="0"/>
              <a:t>vs. </a:t>
            </a:r>
            <a:r>
              <a:rPr lang="en-AU" sz="1800" dirty="0"/>
              <a:t>CER group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416270" y="3980549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P=0.1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1671" y="2128115"/>
            <a:ext cx="523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P=0.2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1671" y="3962331"/>
            <a:ext cx="523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P=0.5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161344"/>
              </p:ext>
            </p:extLst>
          </p:nvPr>
        </p:nvGraphicFramePr>
        <p:xfrm>
          <a:off x="330890" y="860212"/>
          <a:ext cx="3404284" cy="177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471806"/>
              </p:ext>
            </p:extLst>
          </p:nvPr>
        </p:nvGraphicFramePr>
        <p:xfrm>
          <a:off x="323032" y="2648657"/>
          <a:ext cx="34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023209"/>
              </p:ext>
            </p:extLst>
          </p:nvPr>
        </p:nvGraphicFramePr>
        <p:xfrm>
          <a:off x="4596988" y="2654782"/>
          <a:ext cx="34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695143"/>
              </p:ext>
            </p:extLst>
          </p:nvPr>
        </p:nvGraphicFramePr>
        <p:xfrm>
          <a:off x="4706270" y="722610"/>
          <a:ext cx="34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06988" y="2128115"/>
            <a:ext cx="523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P=0.4</a:t>
            </a:r>
          </a:p>
        </p:txBody>
      </p:sp>
    </p:spTree>
    <p:extLst>
      <p:ext uri="{BB962C8B-B14F-4D97-AF65-F5344CB8AC3E}">
        <p14:creationId xmlns:p14="http://schemas.microsoft.com/office/powerpoint/2010/main" val="207782381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1362" y="201980"/>
            <a:ext cx="8290903" cy="647700"/>
          </a:xfrm>
        </p:spPr>
        <p:txBody>
          <a:bodyPr/>
          <a:lstStyle/>
          <a:p>
            <a:r>
              <a:rPr lang="en-US" sz="2000" dirty="0"/>
              <a:t>Fasting Plasma Glucose </a:t>
            </a:r>
            <a:r>
              <a:rPr lang="en-AU" sz="2000" dirty="0"/>
              <a:t>from Baseline to 12-months for IER group </a:t>
            </a:r>
            <a:r>
              <a:rPr lang="en-AU" sz="2000" i="1" dirty="0"/>
              <a:t>vs</a:t>
            </a:r>
            <a:r>
              <a:rPr lang="en-AU" sz="2000" dirty="0"/>
              <a:t>. CER group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746623" y="4538218"/>
            <a:ext cx="25767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Data presented as mean ± SEM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493335"/>
              </p:ext>
            </p:extLst>
          </p:nvPr>
        </p:nvGraphicFramePr>
        <p:xfrm>
          <a:off x="2315355" y="1241838"/>
          <a:ext cx="4343410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66814" y="3630358"/>
            <a:ext cx="523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P=0.5</a:t>
            </a:r>
          </a:p>
        </p:txBody>
      </p:sp>
    </p:spTree>
    <p:extLst>
      <p:ext uri="{BB962C8B-B14F-4D97-AF65-F5344CB8AC3E}">
        <p14:creationId xmlns:p14="http://schemas.microsoft.com/office/powerpoint/2010/main" val="189893525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16217" y="241292"/>
            <a:ext cx="8290903" cy="647700"/>
          </a:xfrm>
        </p:spPr>
        <p:txBody>
          <a:bodyPr/>
          <a:lstStyle/>
          <a:p>
            <a:r>
              <a:rPr lang="en-US" dirty="0"/>
              <a:t>Steps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766520"/>
              </p:ext>
            </p:extLst>
          </p:nvPr>
        </p:nvGraphicFramePr>
        <p:xfrm>
          <a:off x="607574" y="1028560"/>
          <a:ext cx="4994031" cy="339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6459" y="1595576"/>
            <a:ext cx="5946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P=0.10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6635" y="1076327"/>
            <a:ext cx="715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P=0.009*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4546" y="1472466"/>
            <a:ext cx="5946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P=0.52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97AD89B-DC90-4DE8-B88A-136777347C75}"/>
              </a:ext>
            </a:extLst>
          </p:cNvPr>
          <p:cNvSpPr/>
          <p:nvPr/>
        </p:nvSpPr>
        <p:spPr>
          <a:xfrm>
            <a:off x="4572000" y="3850877"/>
            <a:ext cx="433224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There were no significant differences between groups in final step count at 12 months.</a:t>
            </a:r>
          </a:p>
        </p:txBody>
      </p:sp>
    </p:spTree>
    <p:extLst>
      <p:ext uri="{BB962C8B-B14F-4D97-AF65-F5344CB8AC3E}">
        <p14:creationId xmlns:p14="http://schemas.microsoft.com/office/powerpoint/2010/main" val="279631637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10A7DB-D057-467E-AD8B-B0B51522AC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6210" y="162495"/>
            <a:ext cx="8290903" cy="647700"/>
          </a:xfrm>
        </p:spPr>
        <p:txBody>
          <a:bodyPr/>
          <a:lstStyle/>
          <a:p>
            <a:r>
              <a:rPr lang="en-AU" dirty="0"/>
              <a:t>24 month follow up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6777B-EA0C-4EB8-AF6E-509269288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136" y="912554"/>
            <a:ext cx="5663868" cy="2723513"/>
          </a:xfrm>
        </p:spPr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Intention-to-treat analysis showed an increase in mean HbA1c level at 24 months in both </a:t>
            </a: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the continuous and intermittent groups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(0.4% [0.3%]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0.1% [0.2%] respectively; P = 0.32) with a between-group difference of 0.3% (90% CI, -0.31 to 0.83%) outside the prespecified boundary of  ± 0.5% (5.5 mmol/mol),  so statistical equivalence was not shown. 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Weight loss was significantly maintained (P &lt; 0.001) at -3.9 kg [1.1 kg] in both groups at 24 months, with a between-group difference of 0.07 kg (90% CI, -2.5 to 2.6 kg) outside the prespecified boundary of ± 2.5 kg. 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There were no significant differences between groups in body composition, fasting glucose levels, lipid levels, or total medication effect score at 24 months, which remained less than baseline.</a:t>
            </a:r>
          </a:p>
          <a:p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3197564-0423-4722-B1C1-8CF6408114B0}"/>
              </a:ext>
            </a:extLst>
          </p:cNvPr>
          <p:cNvPicPr/>
          <p:nvPr/>
        </p:nvPicPr>
        <p:blipFill rotWithShape="1">
          <a:blip r:embed="rId3"/>
          <a:srcRect l="22397" t="19819" r="23799" b="31077"/>
          <a:stretch/>
        </p:blipFill>
        <p:spPr bwMode="auto">
          <a:xfrm>
            <a:off x="5827594" y="162495"/>
            <a:ext cx="3261861" cy="2635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14491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76D6E42-EEFC-466E-8CB0-9FDA3690AB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624" y="1138017"/>
            <a:ext cx="8280751" cy="2504435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Intermittent energy restriction is an alternative weight loss method defined as short periods of severe energy restriction interspersed with normal energy intake.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It has been suggested that because this method offers a reduced burden of dietary restriction and shows promise in achieving weight</a:t>
            </a:r>
          </a:p>
          <a:p>
            <a:pPr marL="0" indent="0">
              <a:buNone/>
            </a:pPr>
            <a:r>
              <a:rPr lang="en-AU" dirty="0"/>
              <a:t>loss goals, it may be a useful alternative to standard continuous</a:t>
            </a:r>
          </a:p>
          <a:p>
            <a:pPr marL="0" indent="0">
              <a:buNone/>
            </a:pPr>
            <a:r>
              <a:rPr lang="en-AU" dirty="0"/>
              <a:t>weight loss diets </a:t>
            </a:r>
            <a:r>
              <a:rPr lang="en-AU" sz="1400" dirty="0"/>
              <a:t>[</a:t>
            </a:r>
            <a:r>
              <a:rPr lang="fi-FI" sz="1400" dirty="0"/>
              <a:t>Johnstone 2015; Seimon 2015; Varady 2011</a:t>
            </a:r>
            <a:r>
              <a:rPr lang="en-AU" sz="1400" dirty="0"/>
              <a:t>]. 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8AEC3EB-4178-4BEB-8324-49B79D44E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6217" y="320555"/>
            <a:ext cx="8290903" cy="647700"/>
          </a:xfrm>
        </p:spPr>
        <p:txBody>
          <a:bodyPr/>
          <a:lstStyle/>
          <a:p>
            <a:r>
              <a:rPr lang="en-US" dirty="0"/>
              <a:t>Background </a:t>
            </a:r>
          </a:p>
        </p:txBody>
      </p:sp>
    </p:spTree>
    <p:extLst>
      <p:ext uri="{BB962C8B-B14F-4D97-AF65-F5344CB8AC3E}">
        <p14:creationId xmlns:p14="http://schemas.microsoft.com/office/powerpoint/2010/main" val="244042424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6209" y="1141481"/>
            <a:ext cx="8280751" cy="250443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AU" sz="1800" dirty="0"/>
              <a:t>A 2-day intermittent diet is an effective alternative diet strategy for the reduction of HbA1c level comparable to continuous energy restriction in patients with type 2 diabetes, and it may be superior for weight reduction.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AU" sz="1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AU" sz="1800" dirty="0"/>
              <a:t>It is acceptable for most patients with type 2 diabetes, and safety can be ensured for patients who are not using glycaemic agents likely to cause hypoglycaemia.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AU" sz="1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AU" sz="1800" b="1" dirty="0"/>
              <a:t>For patients using sulphonylureas and/or insulin, regular monitoring is paramount.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AU" sz="1800" b="1" dirty="0"/>
          </a:p>
        </p:txBody>
      </p:sp>
    </p:spTree>
    <p:extLst>
      <p:ext uri="{BB962C8B-B14F-4D97-AF65-F5344CB8AC3E}">
        <p14:creationId xmlns:p14="http://schemas.microsoft.com/office/powerpoint/2010/main" val="4247657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3D61A4-B8DE-4B6A-91E3-D4FEBB1B2B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4FF12-4D5B-4430-AFD0-2AAD19BD1C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dirty="0"/>
              <a:t>Further modification of medication protocol  by assessing number of hypos and </a:t>
            </a:r>
            <a:r>
              <a:rPr lang="en-US" sz="1800" dirty="0" err="1"/>
              <a:t>hypers</a:t>
            </a:r>
            <a:r>
              <a:rPr lang="en-US" sz="1800" dirty="0"/>
              <a:t> by CGMS for 2 weeks prior to starting weight loss.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HbA1c not a good indicator of propensity to have hypos.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Current trial  comparing fixed medication protocol to one modified by CGMS-detection of hypos prompts more dramatic reduction.</a:t>
            </a:r>
          </a:p>
          <a:p>
            <a:endParaRPr lang="en-US" sz="1800" dirty="0"/>
          </a:p>
          <a:p>
            <a:r>
              <a:rPr lang="en-US" sz="1800" dirty="0"/>
              <a:t>Preliminary results significantly fewer hypos in adjusted group.</a:t>
            </a:r>
          </a:p>
        </p:txBody>
      </p:sp>
    </p:spTree>
    <p:extLst>
      <p:ext uri="{BB962C8B-B14F-4D97-AF65-F5344CB8AC3E}">
        <p14:creationId xmlns:p14="http://schemas.microsoft.com/office/powerpoint/2010/main" val="215963243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222268"/>
                </a:solidFill>
              </a:rPr>
              <a:t>PhD </a:t>
            </a:r>
          </a:p>
          <a:p>
            <a:r>
              <a:rPr lang="en-US" sz="1800" dirty="0"/>
              <a:t>Sharayah Carter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222268"/>
                </a:solidFill>
              </a:rPr>
              <a:t>Co-supervisor </a:t>
            </a:r>
          </a:p>
          <a:p>
            <a:r>
              <a:rPr lang="en-US" sz="1800" dirty="0"/>
              <a:t>Associate Professor Jennifer Keogh  </a:t>
            </a:r>
          </a:p>
          <a:p>
            <a:pPr marL="205740" lvl="1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b="1" dirty="0">
                <a:solidFill>
                  <a:srgbClr val="222268"/>
                </a:solidFill>
              </a:rPr>
              <a:t>Research Team</a:t>
            </a:r>
          </a:p>
          <a:p>
            <a:r>
              <a:rPr lang="en-AU" sz="1800" dirty="0"/>
              <a:t>Michelle Headland</a:t>
            </a:r>
          </a:p>
          <a:p>
            <a:r>
              <a:rPr lang="en-AU" sz="1800" dirty="0"/>
              <a:t>Katja </a:t>
            </a:r>
            <a:r>
              <a:rPr lang="en-AU" sz="1800" dirty="0" err="1"/>
              <a:t>Morsky</a:t>
            </a:r>
            <a:r>
              <a:rPr lang="en-AU" sz="1800" dirty="0"/>
              <a:t> </a:t>
            </a:r>
          </a:p>
          <a:p>
            <a:r>
              <a:rPr lang="en-AU" sz="1800" dirty="0"/>
              <a:t>Eva Pedersen</a:t>
            </a:r>
          </a:p>
          <a:p>
            <a:r>
              <a:rPr lang="en-AU" sz="1800" dirty="0"/>
              <a:t>Kirsty Turner</a:t>
            </a:r>
          </a:p>
          <a:p>
            <a:r>
              <a:rPr lang="en-AU" sz="1800" dirty="0"/>
              <a:t>Yoona Kim (Previous team member)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622800" y="1879600"/>
            <a:ext cx="3955646" cy="1919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lvl="1">
              <a:lnSpc>
                <a:spcPct val="130000"/>
              </a:lnSpc>
              <a:buSzPct val="100000"/>
            </a:pPr>
            <a:r>
              <a:rPr lang="en-AU" sz="1600" b="1" dirty="0">
                <a:solidFill>
                  <a:srgbClr val="222268"/>
                </a:solidFill>
              </a:rPr>
              <a:t>Special thanks:</a:t>
            </a:r>
          </a:p>
          <a:p>
            <a:pPr marL="192881" lvl="1" indent="-192881">
              <a:lnSpc>
                <a:spcPct val="130000"/>
              </a:lnSpc>
              <a:buSzPct val="100000"/>
              <a:buFont typeface="Arial"/>
              <a:buChar char="•"/>
            </a:pPr>
            <a:r>
              <a:rPr lang="en-AU" sz="1600" dirty="0">
                <a:solidFill>
                  <a:srgbClr val="222268"/>
                </a:solidFill>
              </a:rPr>
              <a:t>Research volunteers </a:t>
            </a:r>
          </a:p>
          <a:p>
            <a:pPr marL="192881" lvl="1" indent="-192881">
              <a:lnSpc>
                <a:spcPct val="130000"/>
              </a:lnSpc>
              <a:buSzPct val="100000"/>
              <a:buFont typeface="Arial"/>
              <a:buChar char="•"/>
            </a:pPr>
            <a:r>
              <a:rPr lang="en-AU" sz="1600" dirty="0" err="1">
                <a:solidFill>
                  <a:srgbClr val="222268"/>
                </a:solidFill>
              </a:rPr>
              <a:t>Sansom</a:t>
            </a:r>
            <a:r>
              <a:rPr lang="en-AU" sz="1600" dirty="0">
                <a:solidFill>
                  <a:srgbClr val="222268"/>
                </a:solidFill>
              </a:rPr>
              <a:t> Institute for Health Research</a:t>
            </a:r>
          </a:p>
          <a:p>
            <a:pPr marL="450056" lvl="2" indent="-192881">
              <a:lnSpc>
                <a:spcPct val="130000"/>
              </a:lnSpc>
              <a:buSzPct val="100000"/>
              <a:buFont typeface="Arial"/>
              <a:buChar char="•"/>
            </a:pPr>
            <a:r>
              <a:rPr lang="en-AU" sz="1600" dirty="0">
                <a:solidFill>
                  <a:srgbClr val="222268"/>
                </a:solidFill>
              </a:rPr>
              <a:t>Louise Massie </a:t>
            </a:r>
          </a:p>
          <a:p>
            <a:pPr marL="192881" lvl="1" indent="-192881">
              <a:lnSpc>
                <a:spcPct val="130000"/>
              </a:lnSpc>
              <a:buSzPct val="100000"/>
              <a:buFont typeface="Arial"/>
              <a:buChar char="•"/>
            </a:pPr>
            <a:r>
              <a:rPr lang="en-AU" sz="1600" dirty="0">
                <a:solidFill>
                  <a:srgbClr val="222268"/>
                </a:solidFill>
              </a:rPr>
              <a:t>The University of South Australia</a:t>
            </a:r>
          </a:p>
        </p:txBody>
      </p:sp>
    </p:spTree>
    <p:extLst>
      <p:ext uri="{BB962C8B-B14F-4D97-AF65-F5344CB8AC3E}">
        <p14:creationId xmlns:p14="http://schemas.microsoft.com/office/powerpoint/2010/main" val="302537387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366353" y="3357070"/>
            <a:ext cx="6428827" cy="831273"/>
          </a:xfrm>
        </p:spPr>
        <p:txBody>
          <a:bodyPr/>
          <a:lstStyle/>
          <a:p>
            <a:r>
              <a:rPr lang="en-US" b="1" dirty="0">
                <a:latin typeface="Altis UniSA Book" panose="020B0503030000000003" pitchFamily="34" charset="0"/>
              </a:rPr>
              <a:t>Thank you.</a:t>
            </a:r>
          </a:p>
          <a:p>
            <a:r>
              <a:rPr lang="en-US" b="1" dirty="0">
                <a:latin typeface="Altis UniSA Book" panose="020B0503030000000003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269733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76D6E42-EEFC-466E-8CB0-9FDA3690AB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624" y="1150978"/>
            <a:ext cx="8280751" cy="2504435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Reviews of the literature comparing continuous with intermittent energy restriction have demonstrated similar weight loss in both groups, often attributed to the similar weekly energy restriction. </a:t>
            </a:r>
          </a:p>
          <a:p>
            <a:pPr marL="0" indent="0">
              <a:buNone/>
            </a:pPr>
            <a:r>
              <a:rPr lang="en-AU" sz="1200" dirty="0"/>
              <a:t>[Johnstone 2015; </a:t>
            </a:r>
            <a:r>
              <a:rPr lang="en-AU" sz="1200" dirty="0" err="1"/>
              <a:t>Seimon</a:t>
            </a:r>
            <a:r>
              <a:rPr lang="en-AU" sz="1200" dirty="0"/>
              <a:t> 2015; </a:t>
            </a:r>
            <a:r>
              <a:rPr lang="en-AU" sz="1200" dirty="0" err="1"/>
              <a:t>Varady</a:t>
            </a:r>
            <a:r>
              <a:rPr lang="en-AU" sz="1200" dirty="0"/>
              <a:t> 2011, Headland 2016, Davis 2016; Harvie 2017; Patterson 2015].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However, there have been few studies to date investigating the effects</a:t>
            </a:r>
          </a:p>
          <a:p>
            <a:pPr marL="0" indent="0">
              <a:buNone/>
            </a:pPr>
            <a:r>
              <a:rPr lang="en-AU" dirty="0"/>
              <a:t>of intermittent compared to continuous energy restriction</a:t>
            </a:r>
          </a:p>
          <a:p>
            <a:pPr marL="0" indent="0">
              <a:buNone/>
            </a:pPr>
            <a:r>
              <a:rPr lang="en-AU" dirty="0"/>
              <a:t>in people with type 2 diabetes </a:t>
            </a:r>
            <a:r>
              <a:rPr lang="en-AU" sz="1200" dirty="0"/>
              <a:t>[Carter 2016; Carter 2018; Corley 2018; </a:t>
            </a:r>
            <a:r>
              <a:rPr lang="en-AU" sz="1200" dirty="0" err="1"/>
              <a:t>Arnason</a:t>
            </a:r>
            <a:r>
              <a:rPr lang="en-AU" sz="1200" dirty="0"/>
              <a:t> 2017; Ash 2003] </a:t>
            </a:r>
            <a:r>
              <a:rPr lang="en-AU" dirty="0"/>
              <a:t>and the available long-term maintenance data is limited </a:t>
            </a:r>
            <a:r>
              <a:rPr lang="en-AU" sz="1200" dirty="0"/>
              <a:t>[Ash 2003].</a:t>
            </a:r>
            <a:endParaRPr lang="en-AU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6093187-8AF4-4403-93CF-6C640D91B8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6217" y="320555"/>
            <a:ext cx="8290903" cy="647700"/>
          </a:xfrm>
        </p:spPr>
        <p:txBody>
          <a:bodyPr/>
          <a:lstStyle/>
          <a:p>
            <a:r>
              <a:rPr lang="en-US" dirty="0"/>
              <a:t>Background </a:t>
            </a:r>
          </a:p>
        </p:txBody>
      </p:sp>
    </p:spTree>
    <p:extLst>
      <p:ext uri="{BB962C8B-B14F-4D97-AF65-F5344CB8AC3E}">
        <p14:creationId xmlns:p14="http://schemas.microsoft.com/office/powerpoint/2010/main" val="36071508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0262" y="308493"/>
            <a:ext cx="8290903" cy="647700"/>
          </a:xfrm>
        </p:spPr>
        <p:txBody>
          <a:bodyPr/>
          <a:lstStyle/>
          <a:p>
            <a:r>
              <a:rPr lang="en-AU" dirty="0"/>
              <a:t>Aims: </a:t>
            </a:r>
            <a:r>
              <a:rPr lang="en-AU" sz="1800" b="0" dirty="0">
                <a:solidFill>
                  <a:schemeClr val="tx1"/>
                </a:solidFill>
              </a:rPr>
              <a:t>We investigated the long-term effects of intermittent compared to continuous energy restriction diet on glycaemic control in patients with T2DM. </a:t>
            </a:r>
          </a:p>
          <a:p>
            <a:endParaRPr lang="en-US" dirty="0"/>
          </a:p>
          <a:p>
            <a:r>
              <a:rPr lang="en-US" dirty="0"/>
              <a:t>Hypothesis: </a:t>
            </a:r>
            <a:r>
              <a:rPr lang="en-US" sz="1800" b="0" dirty="0">
                <a:solidFill>
                  <a:schemeClr val="tx1"/>
                </a:solidFill>
              </a:rPr>
              <a:t>we hypothesized that </a:t>
            </a:r>
            <a:r>
              <a:rPr lang="en-AU" sz="1800" b="0" dirty="0">
                <a:solidFill>
                  <a:schemeClr val="tx1"/>
                </a:solidFill>
              </a:rPr>
              <a:t>equal improvements to HbA1c level and weight would occur, as seen in our 3-month pilot trial, thus offering a successful alternative treatment strategy for use in clinical practice.</a:t>
            </a:r>
            <a:endParaRPr lang="en-US" sz="1800" b="0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268392"/>
              </p:ext>
            </p:extLst>
          </p:nvPr>
        </p:nvGraphicFramePr>
        <p:xfrm>
          <a:off x="3946751" y="2748777"/>
          <a:ext cx="4704414" cy="17450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23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8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89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Diet </a:t>
                      </a:r>
                    </a:p>
                  </a:txBody>
                  <a:tcPr marL="68580" marR="68580" marT="34291" marB="34291"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Energy Restriction </a:t>
                      </a:r>
                      <a:endParaRPr lang="en-US" sz="15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91" marB="34291"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Weekly Energy</a:t>
                      </a:r>
                      <a:endParaRPr lang="en-US" sz="15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91" marB="34291">
                    <a:solidFill>
                      <a:srgbClr val="9ED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6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Continuous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~30% ER daily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44MJ/</a:t>
                      </a:r>
                      <a:r>
                        <a:rPr lang="en-US" sz="1400" b="1" dirty="0"/>
                        <a:t>week*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6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Intermittent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~75% ER 2/week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68580" marR="68580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48MJ/week*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68580" marR="68580" marT="34291" marB="342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46751" y="4581091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*Based on 2500kJ IER vs. 6300kJ CER energy restriction plans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92835" y="2821422"/>
            <a:ext cx="3035111" cy="166123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0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lvl="1" algn="ctr">
              <a:buSzPct val="100000"/>
            </a:pPr>
            <a:endParaRPr lang="en-AU" sz="1800" i="1" dirty="0">
              <a:solidFill>
                <a:srgbClr val="222268"/>
              </a:solidFill>
            </a:endParaRPr>
          </a:p>
          <a:p>
            <a:pPr marL="0" lvl="1" algn="ctr">
              <a:buSzPct val="100000"/>
            </a:pPr>
            <a:r>
              <a:rPr lang="en-AU" sz="1800" i="1" dirty="0">
                <a:solidFill>
                  <a:srgbClr val="222268"/>
                </a:solidFill>
              </a:rPr>
              <a:t>Similar weekly energy restriction therefore similar improvements to weight and glycaemic control</a:t>
            </a:r>
            <a:r>
              <a:rPr lang="en-AU" sz="2000" i="1" dirty="0">
                <a:solidFill>
                  <a:srgbClr val="222268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12237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09054B9-297B-4A7E-A80C-E06609080D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2400" dirty="0"/>
              <a:t>Inclusion Criteria</a:t>
            </a:r>
          </a:p>
          <a:p>
            <a:endParaRPr lang="en-AU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612FA23-4196-4F2B-8E89-BD7956087F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6880" y="985013"/>
            <a:ext cx="8280751" cy="1422628"/>
          </a:xfrm>
        </p:spPr>
        <p:txBody>
          <a:bodyPr/>
          <a:lstStyle/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Adults &gt;18 years</a:t>
            </a:r>
          </a:p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BMI &gt;27kg/m2</a:t>
            </a:r>
          </a:p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T2DM (Diet Control, </a:t>
            </a:r>
            <a:r>
              <a:rPr lang="en-A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sulphonylureas</a:t>
            </a: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  or Insulin)</a:t>
            </a:r>
          </a:p>
          <a:p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Not pregnant or breast feeding</a:t>
            </a:r>
          </a:p>
        </p:txBody>
      </p:sp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D2102DE9-48D5-4933-AD5D-F610F93509C4}"/>
              </a:ext>
            </a:extLst>
          </p:cNvPr>
          <p:cNvSpPr txBox="1">
            <a:spLocks/>
          </p:cNvSpPr>
          <p:nvPr/>
        </p:nvSpPr>
        <p:spPr>
          <a:xfrm>
            <a:off x="436880" y="2407641"/>
            <a:ext cx="8290903" cy="647700"/>
          </a:xfrm>
          <a:prstGeom prst="rect">
            <a:avLst/>
          </a:prstGeom>
          <a:noFill/>
        </p:spPr>
        <p:txBody>
          <a:bodyPr anchor="t"/>
          <a:lstStyle>
            <a:lvl1pPr marL="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2800" b="1" baseline="0">
                <a:solidFill>
                  <a:srgbClr val="0051A0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AU" sz="2400" kern="0" dirty="0"/>
              <a:t>Exclusion Criteria</a:t>
            </a:r>
          </a:p>
          <a:p>
            <a:endParaRPr lang="en-AU" kern="0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645F6A6-5CB1-4C98-AAF9-DF9507FC627E}"/>
              </a:ext>
            </a:extLst>
          </p:cNvPr>
          <p:cNvSpPr txBox="1">
            <a:spLocks/>
          </p:cNvSpPr>
          <p:nvPr/>
        </p:nvSpPr>
        <p:spPr>
          <a:xfrm>
            <a:off x="416217" y="2972687"/>
            <a:ext cx="8585170" cy="14226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baseline="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A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No history of weight loss surgery or weight loss &gt;5 kg in past 3 months</a:t>
            </a:r>
          </a:p>
          <a:p>
            <a:r>
              <a:rPr lang="en-A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Blood Pressure (&gt;160/100 mmHg)</a:t>
            </a:r>
          </a:p>
          <a:p>
            <a:r>
              <a:rPr lang="en-A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Women who are pregnant or breast feeding or wish to become pregnant</a:t>
            </a:r>
          </a:p>
          <a:p>
            <a:r>
              <a:rPr lang="en-A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Serious illness not otherwise managed (e.g. cancer, liver or renal disease)</a:t>
            </a:r>
          </a:p>
          <a:p>
            <a:r>
              <a:rPr lang="en-AU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Drinking &gt; 2 standard alcoholic drinks per day and not able/willing to decrease</a:t>
            </a:r>
          </a:p>
        </p:txBody>
      </p:sp>
    </p:spTree>
    <p:extLst>
      <p:ext uri="{BB962C8B-B14F-4D97-AF65-F5344CB8AC3E}">
        <p14:creationId xmlns:p14="http://schemas.microsoft.com/office/powerpoint/2010/main" val="38522764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6209" y="1523310"/>
            <a:ext cx="6708491" cy="260695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Due to the risk of hypoglycaemia a medication management plan was developed in consultation with an endocrinologist (P.M.C).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Only medications likely to cause hypoglycaemia were altered at baseline-sulphonylureas and insulin.</a:t>
            </a:r>
          </a:p>
        </p:txBody>
      </p:sp>
      <p:pic>
        <p:nvPicPr>
          <p:cNvPr id="5" name="Picture 4" descr="Medication-Revie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3" y="1523310"/>
            <a:ext cx="1656255" cy="204538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07695" y="428627"/>
            <a:ext cx="8290903" cy="647700"/>
          </a:xfrm>
        </p:spPr>
        <p:txBody>
          <a:bodyPr/>
          <a:lstStyle/>
          <a:p>
            <a:r>
              <a:rPr lang="en-US" dirty="0"/>
              <a:t>Medication Management Protocol</a:t>
            </a:r>
          </a:p>
        </p:txBody>
      </p:sp>
    </p:spTree>
    <p:extLst>
      <p:ext uri="{BB962C8B-B14F-4D97-AF65-F5344CB8AC3E}">
        <p14:creationId xmlns:p14="http://schemas.microsoft.com/office/powerpoint/2010/main" val="1963928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59511" y="1392656"/>
            <a:ext cx="8290903" cy="2606958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latin typeface="ArialMT"/>
              </a:rPr>
              <a:t>All participants was asked to test and record their fasting blood glucose levels daily, </a:t>
            </a:r>
          </a:p>
          <a:p>
            <a:pPr marL="0" indent="0">
              <a:buNone/>
            </a:pPr>
            <a:endParaRPr lang="en-AU" dirty="0">
              <a:latin typeface="ArialMT"/>
            </a:endParaRPr>
          </a:p>
          <a:p>
            <a:pPr marL="0" indent="0">
              <a:buNone/>
            </a:pPr>
            <a:r>
              <a:rPr lang="en-AU" sz="1800" dirty="0">
                <a:latin typeface="ArialMT"/>
              </a:rPr>
              <a:t>i.e. before breakfast, with the addition of 2 extra readings requested on intermittent diet days, which must include a before bed reading.</a:t>
            </a:r>
          </a:p>
          <a:p>
            <a:pPr marL="0" indent="0">
              <a:buNone/>
            </a:pPr>
            <a:endParaRPr lang="en-AU" dirty="0">
              <a:latin typeface="ArialMT"/>
            </a:endParaRPr>
          </a:p>
          <a:p>
            <a:r>
              <a:rPr lang="en-AU" dirty="0">
                <a:latin typeface="ArialMT"/>
              </a:rPr>
              <a:t>&lt; 4 mmol/L participants was asked to contact study investigators via phone or email for medication changes.</a:t>
            </a:r>
          </a:p>
          <a:p>
            <a:pPr marL="0" indent="0">
              <a:buNone/>
            </a:pPr>
            <a:r>
              <a:rPr lang="en-AU" dirty="0">
                <a:latin typeface="ArialMT"/>
              </a:rPr>
              <a:t> </a:t>
            </a:r>
          </a:p>
          <a:p>
            <a:r>
              <a:rPr lang="en-AU" dirty="0">
                <a:latin typeface="ArialMT"/>
              </a:rPr>
              <a:t>&gt; 10 mmol/L dietary compliance was checked at clinic visit and if necessary medication changes were made.</a:t>
            </a:r>
            <a:endParaRPr lang="en-US" dirty="0"/>
          </a:p>
        </p:txBody>
      </p:sp>
      <p:pic>
        <p:nvPicPr>
          <p:cNvPr id="5" name="Picture 4" descr="Medication-Review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65" y="139126"/>
            <a:ext cx="945835" cy="116805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07695" y="286014"/>
            <a:ext cx="8290903" cy="647700"/>
          </a:xfrm>
        </p:spPr>
        <p:txBody>
          <a:bodyPr/>
          <a:lstStyle/>
          <a:p>
            <a:r>
              <a:rPr lang="en-US" dirty="0"/>
              <a:t>Medication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3831938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7524AF-083C-489C-B7E1-65E1EDEE99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6210" y="455708"/>
            <a:ext cx="8290903" cy="647700"/>
          </a:xfrm>
        </p:spPr>
        <p:txBody>
          <a:bodyPr/>
          <a:lstStyle/>
          <a:p>
            <a:r>
              <a:rPr lang="en-US" dirty="0"/>
              <a:t> Initial Medication Protocol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EB6BC-3B5C-4390-8F77-18A3F6B90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210" y="2046913"/>
            <a:ext cx="6487930" cy="2361313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9BB99A60-51CE-4228-AA13-057C0A360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480313"/>
              </p:ext>
            </p:extLst>
          </p:nvPr>
        </p:nvGraphicFramePr>
        <p:xfrm>
          <a:off x="436880" y="1397054"/>
          <a:ext cx="8290903" cy="2926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911">
                  <a:extLst>
                    <a:ext uri="{9D8B030D-6E8A-4147-A177-3AD203B41FA5}">
                      <a16:colId xmlns:a16="http://schemas.microsoft.com/office/drawing/2014/main" val="498481047"/>
                    </a:ext>
                  </a:extLst>
                </a:gridCol>
                <a:gridCol w="2406310">
                  <a:extLst>
                    <a:ext uri="{9D8B030D-6E8A-4147-A177-3AD203B41FA5}">
                      <a16:colId xmlns:a16="http://schemas.microsoft.com/office/drawing/2014/main" val="612196663"/>
                    </a:ext>
                  </a:extLst>
                </a:gridCol>
                <a:gridCol w="4235682">
                  <a:extLst>
                    <a:ext uri="{9D8B030D-6E8A-4147-A177-3AD203B41FA5}">
                      <a16:colId xmlns:a16="http://schemas.microsoft.com/office/drawing/2014/main" val="3323998131"/>
                    </a:ext>
                  </a:extLst>
                </a:gridCol>
              </a:tblGrid>
              <a:tr h="46095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HbA1c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OHA</a:t>
                      </a:r>
                    </a:p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AU" sz="1400" dirty="0" err="1">
                          <a:solidFill>
                            <a:schemeClr val="bg1"/>
                          </a:solidFill>
                        </a:rPr>
                        <a:t>Sulphonylureas</a:t>
                      </a: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i="0" u="none" strike="noStrike" baseline="0" dirty="0">
                          <a:solidFill>
                            <a:schemeClr val="bg1"/>
                          </a:solidFill>
                          <a:latin typeface="Arial-BoldMT"/>
                        </a:rPr>
                        <a:t>Insulin</a:t>
                      </a:r>
                      <a:endParaRPr lang="en-A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128157"/>
                  </a:ext>
                </a:extLst>
              </a:tr>
              <a:tr h="1587201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&lt; 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Discontinue at</a:t>
                      </a:r>
                    </a:p>
                    <a:p>
                      <a:r>
                        <a:rPr lang="en-AU" sz="1400" dirty="0"/>
                        <a:t>baseline for both groups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4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IER: Halve insulin dose on IER days</a:t>
                      </a:r>
                    </a:p>
                    <a:p>
                      <a:pPr algn="l"/>
                      <a:r>
                        <a:rPr lang="en-AU" sz="14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CER: Reduce by ~10 units/day on CER days</a:t>
                      </a:r>
                    </a:p>
                    <a:p>
                      <a:pPr algn="l"/>
                      <a:endParaRPr lang="en-AU" sz="1400" b="0" i="0" u="none" strike="noStrik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AU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Added during pilot trial: If insulin doses before bed were considered to be too high in preparation for an intermittent diet day, before bed doses were also decreased.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2419892"/>
                  </a:ext>
                </a:extLst>
              </a:tr>
              <a:tr h="820966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/>
                        <a:t>&gt; 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Remain unchanged</a:t>
                      </a:r>
                    </a:p>
                    <a:p>
                      <a:endParaRPr lang="en-A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Reduce by ~10 units on IER days only</a:t>
                      </a:r>
                    </a:p>
                    <a:p>
                      <a:endParaRPr lang="en-A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2991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ECB9DB4-677A-41EE-BC88-B61AA38FC737}"/>
              </a:ext>
            </a:extLst>
          </p:cNvPr>
          <p:cNvSpPr txBox="1"/>
          <p:nvPr/>
        </p:nvSpPr>
        <p:spPr>
          <a:xfrm>
            <a:off x="4148068" y="4696241"/>
            <a:ext cx="4579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IER, intermittent energy restriction; CER, continuous energy restriction</a:t>
            </a:r>
          </a:p>
        </p:txBody>
      </p:sp>
    </p:spTree>
    <p:extLst>
      <p:ext uri="{BB962C8B-B14F-4D97-AF65-F5344CB8AC3E}">
        <p14:creationId xmlns:p14="http://schemas.microsoft.com/office/powerpoint/2010/main" val="5135504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PT template 16-9_UniSA Corporate - Bar foo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template 16-9_UniSA Corporate - Bar footer" id="{9F5AD3D8-F754-44A4-AC4D-A815DC4E54A1}" vid="{25813748-2585-4D6F-8CAF-E563CA521B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 template_UniSA Corporate - Bar footer</Template>
  <TotalTime>36451</TotalTime>
  <Words>3149</Words>
  <Application>Microsoft Office PowerPoint</Application>
  <PresentationFormat>화면 슬라이드 쇼(16:9)</PresentationFormat>
  <Paragraphs>398</Paragraphs>
  <Slides>33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0" baseType="lpstr">
      <vt:lpstr>Altis UniSA Book</vt:lpstr>
      <vt:lpstr>Arial-BoldMT</vt:lpstr>
      <vt:lpstr>ArialMT</vt:lpstr>
      <vt:lpstr>Arial</vt:lpstr>
      <vt:lpstr>Calibri</vt:lpstr>
      <vt:lpstr>Wingdings</vt:lpstr>
      <vt:lpstr>PPT template 16-9_UniSA Corporate - Bar footer</vt:lpstr>
      <vt:lpstr>The effects of intermittent compared with continuous energy restriction on glycaemic control in type 2 diabetes.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 Heinrich</dc:creator>
  <cp:lastModifiedBy>User</cp:lastModifiedBy>
  <cp:revision>257</cp:revision>
  <cp:lastPrinted>2011-11-18T03:36:14Z</cp:lastPrinted>
  <dcterms:created xsi:type="dcterms:W3CDTF">2017-04-21T06:42:12Z</dcterms:created>
  <dcterms:modified xsi:type="dcterms:W3CDTF">2019-10-11T22:50:46Z</dcterms:modified>
</cp:coreProperties>
</file>